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8" r:id="rId3"/>
    <p:sldId id="264" r:id="rId4"/>
    <p:sldId id="262" r:id="rId5"/>
    <p:sldId id="259" r:id="rId6"/>
    <p:sldId id="260" r:id="rId7"/>
    <p:sldId id="263" r:id="rId8"/>
    <p:sldId id="265" r:id="rId9"/>
    <p:sldId id="266" r:id="rId10"/>
    <p:sldId id="267" r:id="rId11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101" autoAdjust="0"/>
  </p:normalViewPr>
  <p:slideViewPr>
    <p:cSldViewPr>
      <p:cViewPr varScale="1">
        <p:scale>
          <a:sx n="80" d="100"/>
          <a:sy n="80" d="100"/>
        </p:scale>
        <p:origin x="-318" y="-96"/>
      </p:cViewPr>
      <p:guideLst>
        <p:guide orient="horz" pos="2754"/>
        <p:guide pos="283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AA50D7-53B6-47C9-8B20-BCBE41881CD3}" type="datetimeFigureOut">
              <a:rPr lang="ru-RU" smtClean="0"/>
              <a:t>18.10.2013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F1BE7B-BA5E-44CB-B89A-A2F2946F12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7246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F1BE7B-BA5E-44CB-B89A-A2F2946F1231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774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E967-E1C7-4BAA-A44C-84A3F7EFF274}" type="datetimeFigureOut">
              <a:rPr lang="ru-RU" smtClean="0"/>
              <a:t>18.10.2013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0CF1F-FC89-4601-B912-AD2AD00FBF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4883439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E967-E1C7-4BAA-A44C-84A3F7EFF274}" type="datetimeFigureOut">
              <a:rPr lang="ru-RU" smtClean="0"/>
              <a:t>18.10.2013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0CF1F-FC89-4601-B912-AD2AD00FBF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4149401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E967-E1C7-4BAA-A44C-84A3F7EFF274}" type="datetimeFigureOut">
              <a:rPr lang="ru-RU" smtClean="0"/>
              <a:t>18.10.2013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0CF1F-FC89-4601-B912-AD2AD00FBF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2883376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E967-E1C7-4BAA-A44C-84A3F7EFF274}" type="datetimeFigureOut">
              <a:rPr lang="ru-RU" smtClean="0"/>
              <a:t>18.10.2013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0CF1F-FC89-4601-B912-AD2AD00FBF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3817157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E967-E1C7-4BAA-A44C-84A3F7EFF274}" type="datetimeFigureOut">
              <a:rPr lang="ru-RU" smtClean="0"/>
              <a:t>18.10.2013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0CF1F-FC89-4601-B912-AD2AD00FBF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2586568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E967-E1C7-4BAA-A44C-84A3F7EFF274}" type="datetimeFigureOut">
              <a:rPr lang="ru-RU" smtClean="0"/>
              <a:t>18.10.2013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0CF1F-FC89-4601-B912-AD2AD00FBF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316682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E967-E1C7-4BAA-A44C-84A3F7EFF274}" type="datetimeFigureOut">
              <a:rPr lang="ru-RU" smtClean="0"/>
              <a:t>18.10.2013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0CF1F-FC89-4601-B912-AD2AD00FBF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211746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E967-E1C7-4BAA-A44C-84A3F7EFF274}" type="datetimeFigureOut">
              <a:rPr lang="ru-RU" smtClean="0"/>
              <a:t>18.10.2013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0CF1F-FC89-4601-B912-AD2AD00FBF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1064197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E967-E1C7-4BAA-A44C-84A3F7EFF274}" type="datetimeFigureOut">
              <a:rPr lang="ru-RU" smtClean="0"/>
              <a:t>18.10.2013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0CF1F-FC89-4601-B912-AD2AD00FBF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7286122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E967-E1C7-4BAA-A44C-84A3F7EFF274}" type="datetimeFigureOut">
              <a:rPr lang="ru-RU" smtClean="0"/>
              <a:t>18.10.2013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0CF1F-FC89-4601-B912-AD2AD00FBF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4367287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E967-E1C7-4BAA-A44C-84A3F7EFF274}" type="datetimeFigureOut">
              <a:rPr lang="ru-RU" smtClean="0"/>
              <a:t>18.10.2013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0CF1F-FC89-4601-B912-AD2AD00FBF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209203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C0E967-E1C7-4BAA-A44C-84A3F7EFF274}" type="datetimeFigureOut">
              <a:rPr lang="ru-RU" smtClean="0"/>
              <a:t>18.10.2013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D0CF1F-FC89-4601-B912-AD2AD00FBF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6012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3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microsoft.com/office/2007/relationships/hdphoto" Target="../media/hdphoto2.wdp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jpeg"/><Relationship Id="rId3" Type="http://schemas.openxmlformats.org/officeDocument/2006/relationships/image" Target="../media/image280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0.png"/><Relationship Id="rId9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80.png"/><Relationship Id="rId7" Type="http://schemas.openxmlformats.org/officeDocument/2006/relationships/image" Target="../media/image3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0.png"/><Relationship Id="rId5" Type="http://schemas.openxmlformats.org/officeDocument/2006/relationships/image" Target="../media/image38.png"/><Relationship Id="rId10" Type="http://schemas.openxmlformats.org/officeDocument/2006/relationships/image" Target="../media/image42.jpeg"/><Relationship Id="rId4" Type="http://schemas.openxmlformats.org/officeDocument/2006/relationships/image" Target="../media/image370.png"/><Relationship Id="rId9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59632" y="339502"/>
            <a:ext cx="661880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000" b="1" dirty="0" smtClean="0">
                <a:solidFill>
                  <a:schemeClr val="tx2"/>
                </a:solidFill>
                <a:cs typeface="Times New Roman" pitchFamily="18" charset="0"/>
              </a:rPr>
              <a:t>Второй</a:t>
            </a:r>
            <a:r>
              <a:rPr lang="en-US" sz="5000" b="1" dirty="0" smtClean="0">
                <a:solidFill>
                  <a:schemeClr val="tx2"/>
                </a:solidFill>
              </a:rPr>
              <a:t> </a:t>
            </a:r>
            <a:r>
              <a:rPr lang="ru-RU" sz="5000" b="1" dirty="0" smtClean="0">
                <a:solidFill>
                  <a:schemeClr val="tx2"/>
                </a:solidFill>
              </a:rPr>
              <a:t>закон Ньютона</a:t>
            </a:r>
            <a:endParaRPr lang="ru-RU" sz="5000" b="1" dirty="0">
              <a:solidFill>
                <a:schemeClr val="tx2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73284"/>
            <a:ext cx="2677149" cy="35491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Выноска-облако 2"/>
          <p:cNvSpPr/>
          <p:nvPr/>
        </p:nvSpPr>
        <p:spPr>
          <a:xfrm>
            <a:off x="3491880" y="1563638"/>
            <a:ext cx="4536504" cy="2088232"/>
          </a:xfrm>
          <a:prstGeom prst="cloudCallout">
            <a:avLst>
              <a:gd name="adj1" fmla="val -80253"/>
              <a:gd name="adj2" fmla="val 8323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139952" y="1923678"/>
            <a:ext cx="396044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Природы строй, её закон</a:t>
            </a:r>
          </a:p>
          <a:p>
            <a:r>
              <a:rPr lang="ru-RU" sz="2000" dirty="0"/>
              <a:t>В извечной тьме таился</a:t>
            </a:r>
          </a:p>
          <a:p>
            <a:r>
              <a:rPr lang="ru-RU" sz="2000" dirty="0"/>
              <a:t>И бог сказал: «Явись, Ньютон!»</a:t>
            </a:r>
          </a:p>
          <a:p>
            <a:r>
              <a:rPr lang="ru-RU" sz="2000" dirty="0"/>
              <a:t>И всюду свет </a:t>
            </a:r>
            <a:r>
              <a:rPr lang="ru-RU" sz="2000" dirty="0" smtClean="0"/>
              <a:t>разлился…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7197859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animBg="1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627534"/>
            <a:ext cx="86409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существуют </a:t>
            </a:r>
            <a:r>
              <a:rPr lang="ru-RU" sz="2400" dirty="0"/>
              <a:t>такие системы отсчета, относительно которых поступательно движущееся тело сохраняет скорость неизменной, если на него не действуют другие тела или действие этих тел скомпенсировано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87267" y="241069"/>
            <a:ext cx="43694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</a:rPr>
              <a:t>Первый закон </a:t>
            </a:r>
            <a:r>
              <a:rPr lang="ru-RU" sz="3200" dirty="0">
                <a:solidFill>
                  <a:srgbClr val="C00000"/>
                </a:solidFill>
              </a:rPr>
              <a:t>Ньютона: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637627" y="2338474"/>
                <a:ext cx="984437" cy="5088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4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2400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  <m:r>
                        <a:rPr lang="ru-RU" sz="2400" b="0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ru-RU" sz="24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2400" b="0" i="1" smtClean="0">
                              <a:latin typeface="Cambria Math"/>
                            </a:rPr>
                            <m:t>0</m:t>
                          </m:r>
                        </m:e>
                      </m:acc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7627" y="2338474"/>
                <a:ext cx="984437" cy="50885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249278" y="2338474"/>
                <a:ext cx="1567417" cy="4821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4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2400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  <m:r>
                        <a:rPr lang="ru-RU" sz="2400" b="0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ru-RU" sz="24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𝑐𝑜𝑛𝑠𝑡</m:t>
                          </m:r>
                        </m:e>
                      </m:acc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9278" y="2338474"/>
                <a:ext cx="1567417" cy="4821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5236977" y="3775806"/>
            <a:ext cx="35920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tx2"/>
                </a:solidFill>
              </a:rPr>
              <a:t>движется</a:t>
            </a:r>
            <a:r>
              <a:rPr lang="en-US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smtClean="0">
                <a:solidFill>
                  <a:schemeClr val="tx2"/>
                </a:solidFill>
              </a:rPr>
              <a:t>прямолинейно</a:t>
            </a:r>
            <a:r>
              <a:rPr lang="en-US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smtClean="0">
                <a:solidFill>
                  <a:schemeClr val="tx2"/>
                </a:solidFill>
              </a:rPr>
              <a:t>равномерно</a:t>
            </a:r>
            <a:endParaRPr lang="ru-RU" sz="2000" dirty="0">
              <a:solidFill>
                <a:schemeClr val="tx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37987" y="3884148"/>
            <a:ext cx="11676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chemeClr val="tx2"/>
                </a:solidFill>
              </a:rPr>
              <a:t>покоится</a:t>
            </a:r>
            <a:endParaRPr lang="ru-RU" sz="2000" dirty="0">
              <a:solidFill>
                <a:schemeClr val="tx2"/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2639816"/>
            <a:ext cx="3481816" cy="133475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738" y="2592903"/>
            <a:ext cx="3604190" cy="1381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93941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0" grpId="0"/>
      <p:bldP spid="11" grpId="0"/>
      <p:bldP spid="13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10403" y="397211"/>
            <a:ext cx="34944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 smtClean="0"/>
              <a:t>Причина изменения скорости </a:t>
            </a:r>
          </a:p>
          <a:p>
            <a:pPr algn="ctr"/>
            <a:r>
              <a:rPr lang="ru-RU" sz="2000" dirty="0" smtClean="0"/>
              <a:t>тела или его деформации</a:t>
            </a:r>
            <a:endParaRPr lang="ru-RU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Прямоугольник 4"/>
              <p:cNvSpPr/>
              <p:nvPr/>
            </p:nvSpPr>
            <p:spPr>
              <a:xfrm>
                <a:off x="3995936" y="1779662"/>
                <a:ext cx="1125628" cy="1231363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6600" b="1" i="1" cap="none" spc="50" dirty="0" smtClean="0">
                              <a:ln w="11430"/>
                              <a:gradFill>
                                <a:gsLst>
                                  <a:gs pos="25000">
                                    <a:schemeClr val="accent2">
                                      <a:satMod val="155000"/>
                                    </a:schemeClr>
                                  </a:gs>
                                  <a:gs pos="100000">
                                    <a:schemeClr val="accent2">
                                      <a:shade val="45000"/>
                                      <a:satMod val="165000"/>
                                    </a:schemeClr>
                                  </a:gs>
                                </a:gsLst>
                                <a:lin ang="5400000"/>
                              </a:gradFill>
                              <a:effectLst>
                                <a:outerShdw blurRad="76200" dist="50800" dir="5400000" algn="tl" rotWithShape="0">
                                  <a:srgbClr val="000000">
                                    <a:alpha val="65000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6600" b="1" i="1" cap="none" spc="50" dirty="0" smtClean="0">
                              <a:ln w="11430"/>
                              <a:gradFill>
                                <a:gsLst>
                                  <a:gs pos="25000">
                                    <a:schemeClr val="accent2">
                                      <a:satMod val="155000"/>
                                    </a:schemeClr>
                                  </a:gs>
                                  <a:gs pos="100000">
                                    <a:schemeClr val="accent2">
                                      <a:shade val="45000"/>
                                      <a:satMod val="165000"/>
                                    </a:schemeClr>
                                  </a:gs>
                                </a:gsLst>
                                <a:lin ang="5400000"/>
                              </a:gradFill>
                              <a:effectLst>
                                <a:outerShdw blurRad="76200" dist="50800" dir="5400000" algn="tl" rotWithShape="0">
                                  <a:srgbClr val="000000">
                                    <a:alpha val="65000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𝑭</m:t>
                          </m:r>
                          <m:r>
                            <m:rPr>
                              <m:nor/>
                            </m:rPr>
                            <a:rPr lang="ru-RU" sz="6600" b="1" cap="none" spc="50" dirty="0">
                              <a:ln w="11430"/>
                              <a:gradFill>
                                <a:gsLst>
                                  <a:gs pos="25000">
                                    <a:schemeClr val="accent2">
                                      <a:satMod val="155000"/>
                                    </a:schemeClr>
                                  </a:gs>
                                  <a:gs pos="100000">
                                    <a:schemeClr val="accent2">
                                      <a:shade val="45000"/>
                                      <a:satMod val="165000"/>
                                    </a:schemeClr>
                                  </a:gs>
                                </a:gsLst>
                                <a:lin ang="5400000"/>
                              </a:gradFill>
                              <a:effectLst>
                                <a:outerShdw blurRad="76200" dist="50800" dir="5400000" algn="tl" rotWithShape="0">
                                  <a:srgbClr val="000000">
                                    <a:alpha val="65000"/>
                                  </a:srgbClr>
                                </a:outerShdw>
                              </a:effectLst>
                            </a:rPr>
                            <m:t> </m:t>
                          </m:r>
                        </m:e>
                      </m:acc>
                    </m:oMath>
                  </m:oMathPara>
                </a14:m>
                <a:endParaRPr lang="ru-RU" sz="6600" b="1" cap="none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936" y="1779662"/>
                <a:ext cx="1125628" cy="1231363"/>
              </a:xfrm>
              <a:prstGeom prst="rect">
                <a:avLst/>
              </a:prstGeom>
              <a:blipFill rotWithShape="1">
                <a:blip r:embed="rId2"/>
                <a:stretch>
                  <a:fillRect l="-54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Прямая со стрелкой 6"/>
          <p:cNvCxnSpPr>
            <a:stCxn id="5" idx="1"/>
          </p:cNvCxnSpPr>
          <p:nvPr/>
        </p:nvCxnSpPr>
        <p:spPr>
          <a:xfrm flipH="1" flipV="1">
            <a:off x="2555776" y="1635646"/>
            <a:ext cx="1440160" cy="75969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259632" y="1317997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Модуль</a:t>
            </a:r>
            <a:endParaRPr lang="ru-RU" sz="24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259632" y="1317997"/>
            <a:ext cx="1224136" cy="46166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0" name="Прямая со стрелкой 9"/>
          <p:cNvCxnSpPr/>
          <p:nvPr/>
        </p:nvCxnSpPr>
        <p:spPr>
          <a:xfrm flipV="1">
            <a:off x="5011145" y="1203598"/>
            <a:ext cx="1145031" cy="8642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300192" y="648096"/>
            <a:ext cx="19356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Направление</a:t>
            </a:r>
            <a:endParaRPr lang="ru-RU" sz="2400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300192" y="648096"/>
            <a:ext cx="1935658" cy="46166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Полилиния 15"/>
          <p:cNvSpPr/>
          <p:nvPr/>
        </p:nvSpPr>
        <p:spPr>
          <a:xfrm>
            <a:off x="6300192" y="1203598"/>
            <a:ext cx="1869976" cy="1455275"/>
          </a:xfrm>
          <a:custGeom>
            <a:avLst/>
            <a:gdLst>
              <a:gd name="connsiteX0" fmla="*/ 1029112 w 2292762"/>
              <a:gd name="connsiteY0" fmla="*/ 0 h 1778000"/>
              <a:gd name="connsiteX1" fmla="*/ 1029112 w 2292762"/>
              <a:gd name="connsiteY1" fmla="*/ 0 h 1778000"/>
              <a:gd name="connsiteX2" fmla="*/ 800512 w 2292762"/>
              <a:gd name="connsiteY2" fmla="*/ 31750 h 1778000"/>
              <a:gd name="connsiteX3" fmla="*/ 724312 w 2292762"/>
              <a:gd name="connsiteY3" fmla="*/ 63500 h 1778000"/>
              <a:gd name="connsiteX4" fmla="*/ 673512 w 2292762"/>
              <a:gd name="connsiteY4" fmla="*/ 76200 h 1778000"/>
              <a:gd name="connsiteX5" fmla="*/ 648112 w 2292762"/>
              <a:gd name="connsiteY5" fmla="*/ 95250 h 1778000"/>
              <a:gd name="connsiteX6" fmla="*/ 610012 w 2292762"/>
              <a:gd name="connsiteY6" fmla="*/ 120650 h 1778000"/>
              <a:gd name="connsiteX7" fmla="*/ 584612 w 2292762"/>
              <a:gd name="connsiteY7" fmla="*/ 196850 h 1778000"/>
              <a:gd name="connsiteX8" fmla="*/ 578262 w 2292762"/>
              <a:gd name="connsiteY8" fmla="*/ 215900 h 1778000"/>
              <a:gd name="connsiteX9" fmla="*/ 540162 w 2292762"/>
              <a:gd name="connsiteY9" fmla="*/ 234950 h 1778000"/>
              <a:gd name="connsiteX10" fmla="*/ 495712 w 2292762"/>
              <a:gd name="connsiteY10" fmla="*/ 241300 h 1778000"/>
              <a:gd name="connsiteX11" fmla="*/ 476662 w 2292762"/>
              <a:gd name="connsiteY11" fmla="*/ 247650 h 1778000"/>
              <a:gd name="connsiteX12" fmla="*/ 432212 w 2292762"/>
              <a:gd name="connsiteY12" fmla="*/ 254000 h 1778000"/>
              <a:gd name="connsiteX13" fmla="*/ 413162 w 2292762"/>
              <a:gd name="connsiteY13" fmla="*/ 266700 h 1778000"/>
              <a:gd name="connsiteX14" fmla="*/ 381412 w 2292762"/>
              <a:gd name="connsiteY14" fmla="*/ 273050 h 1778000"/>
              <a:gd name="connsiteX15" fmla="*/ 343312 w 2292762"/>
              <a:gd name="connsiteY15" fmla="*/ 292100 h 1778000"/>
              <a:gd name="connsiteX16" fmla="*/ 311562 w 2292762"/>
              <a:gd name="connsiteY16" fmla="*/ 323850 h 1778000"/>
              <a:gd name="connsiteX17" fmla="*/ 273462 w 2292762"/>
              <a:gd name="connsiteY17" fmla="*/ 361950 h 1778000"/>
              <a:gd name="connsiteX18" fmla="*/ 235362 w 2292762"/>
              <a:gd name="connsiteY18" fmla="*/ 387350 h 1778000"/>
              <a:gd name="connsiteX19" fmla="*/ 222662 w 2292762"/>
              <a:gd name="connsiteY19" fmla="*/ 406400 h 1778000"/>
              <a:gd name="connsiteX20" fmla="*/ 209962 w 2292762"/>
              <a:gd name="connsiteY20" fmla="*/ 444500 h 1778000"/>
              <a:gd name="connsiteX21" fmla="*/ 178212 w 2292762"/>
              <a:gd name="connsiteY21" fmla="*/ 488950 h 1778000"/>
              <a:gd name="connsiteX22" fmla="*/ 152812 w 2292762"/>
              <a:gd name="connsiteY22" fmla="*/ 546100 h 1778000"/>
              <a:gd name="connsiteX23" fmla="*/ 133762 w 2292762"/>
              <a:gd name="connsiteY23" fmla="*/ 565150 h 1778000"/>
              <a:gd name="connsiteX24" fmla="*/ 102012 w 2292762"/>
              <a:gd name="connsiteY24" fmla="*/ 622300 h 1778000"/>
              <a:gd name="connsiteX25" fmla="*/ 82962 w 2292762"/>
              <a:gd name="connsiteY25" fmla="*/ 635000 h 1778000"/>
              <a:gd name="connsiteX26" fmla="*/ 57562 w 2292762"/>
              <a:gd name="connsiteY26" fmla="*/ 711200 h 1778000"/>
              <a:gd name="connsiteX27" fmla="*/ 51212 w 2292762"/>
              <a:gd name="connsiteY27" fmla="*/ 730250 h 1778000"/>
              <a:gd name="connsiteX28" fmla="*/ 19462 w 2292762"/>
              <a:gd name="connsiteY28" fmla="*/ 774700 h 1778000"/>
              <a:gd name="connsiteX29" fmla="*/ 13112 w 2292762"/>
              <a:gd name="connsiteY29" fmla="*/ 793750 h 1778000"/>
              <a:gd name="connsiteX30" fmla="*/ 412 w 2292762"/>
              <a:gd name="connsiteY30" fmla="*/ 812800 h 1778000"/>
              <a:gd name="connsiteX31" fmla="*/ 6762 w 2292762"/>
              <a:gd name="connsiteY31" fmla="*/ 1022350 h 1778000"/>
              <a:gd name="connsiteX32" fmla="*/ 13112 w 2292762"/>
              <a:gd name="connsiteY32" fmla="*/ 1117600 h 1778000"/>
              <a:gd name="connsiteX33" fmla="*/ 19462 w 2292762"/>
              <a:gd name="connsiteY33" fmla="*/ 1136650 h 1778000"/>
              <a:gd name="connsiteX34" fmla="*/ 38512 w 2292762"/>
              <a:gd name="connsiteY34" fmla="*/ 1162050 h 1778000"/>
              <a:gd name="connsiteX35" fmla="*/ 63912 w 2292762"/>
              <a:gd name="connsiteY35" fmla="*/ 1200150 h 1778000"/>
              <a:gd name="connsiteX36" fmla="*/ 82962 w 2292762"/>
              <a:gd name="connsiteY36" fmla="*/ 1206500 h 1778000"/>
              <a:gd name="connsiteX37" fmla="*/ 102012 w 2292762"/>
              <a:gd name="connsiteY37" fmla="*/ 1219200 h 1778000"/>
              <a:gd name="connsiteX38" fmla="*/ 146462 w 2292762"/>
              <a:gd name="connsiteY38" fmla="*/ 1231900 h 1778000"/>
              <a:gd name="connsiteX39" fmla="*/ 184562 w 2292762"/>
              <a:gd name="connsiteY39" fmla="*/ 1244600 h 1778000"/>
              <a:gd name="connsiteX40" fmla="*/ 260762 w 2292762"/>
              <a:gd name="connsiteY40" fmla="*/ 1257300 h 1778000"/>
              <a:gd name="connsiteX41" fmla="*/ 298862 w 2292762"/>
              <a:gd name="connsiteY41" fmla="*/ 1263650 h 1778000"/>
              <a:gd name="connsiteX42" fmla="*/ 343312 w 2292762"/>
              <a:gd name="connsiteY42" fmla="*/ 1270000 h 1778000"/>
              <a:gd name="connsiteX43" fmla="*/ 362362 w 2292762"/>
              <a:gd name="connsiteY43" fmla="*/ 1282700 h 1778000"/>
              <a:gd name="connsiteX44" fmla="*/ 406812 w 2292762"/>
              <a:gd name="connsiteY44" fmla="*/ 1339850 h 1778000"/>
              <a:gd name="connsiteX45" fmla="*/ 425862 w 2292762"/>
              <a:gd name="connsiteY45" fmla="*/ 1346200 h 1778000"/>
              <a:gd name="connsiteX46" fmla="*/ 463962 w 2292762"/>
              <a:gd name="connsiteY46" fmla="*/ 1384300 h 1778000"/>
              <a:gd name="connsiteX47" fmla="*/ 508412 w 2292762"/>
              <a:gd name="connsiteY47" fmla="*/ 1409700 h 1778000"/>
              <a:gd name="connsiteX48" fmla="*/ 527462 w 2292762"/>
              <a:gd name="connsiteY48" fmla="*/ 1428750 h 1778000"/>
              <a:gd name="connsiteX49" fmla="*/ 590962 w 2292762"/>
              <a:gd name="connsiteY49" fmla="*/ 1447800 h 1778000"/>
              <a:gd name="connsiteX50" fmla="*/ 654462 w 2292762"/>
              <a:gd name="connsiteY50" fmla="*/ 1466850 h 1778000"/>
              <a:gd name="connsiteX51" fmla="*/ 762412 w 2292762"/>
              <a:gd name="connsiteY51" fmla="*/ 1473200 h 1778000"/>
              <a:gd name="connsiteX52" fmla="*/ 806862 w 2292762"/>
              <a:gd name="connsiteY52" fmla="*/ 1498600 h 1778000"/>
              <a:gd name="connsiteX53" fmla="*/ 832262 w 2292762"/>
              <a:gd name="connsiteY53" fmla="*/ 1511300 h 1778000"/>
              <a:gd name="connsiteX54" fmla="*/ 851312 w 2292762"/>
              <a:gd name="connsiteY54" fmla="*/ 1530350 h 1778000"/>
              <a:gd name="connsiteX55" fmla="*/ 876712 w 2292762"/>
              <a:gd name="connsiteY55" fmla="*/ 1574800 h 1778000"/>
              <a:gd name="connsiteX56" fmla="*/ 895762 w 2292762"/>
              <a:gd name="connsiteY56" fmla="*/ 1612900 h 1778000"/>
              <a:gd name="connsiteX57" fmla="*/ 914812 w 2292762"/>
              <a:gd name="connsiteY57" fmla="*/ 1625600 h 1778000"/>
              <a:gd name="connsiteX58" fmla="*/ 978312 w 2292762"/>
              <a:gd name="connsiteY58" fmla="*/ 1676400 h 1778000"/>
              <a:gd name="connsiteX59" fmla="*/ 997362 w 2292762"/>
              <a:gd name="connsiteY59" fmla="*/ 1689100 h 1778000"/>
              <a:gd name="connsiteX60" fmla="*/ 1022762 w 2292762"/>
              <a:gd name="connsiteY60" fmla="*/ 1695450 h 1778000"/>
              <a:gd name="connsiteX61" fmla="*/ 1060862 w 2292762"/>
              <a:gd name="connsiteY61" fmla="*/ 1708150 h 1778000"/>
              <a:gd name="connsiteX62" fmla="*/ 1143412 w 2292762"/>
              <a:gd name="connsiteY62" fmla="*/ 1720850 h 1778000"/>
              <a:gd name="connsiteX63" fmla="*/ 1264062 w 2292762"/>
              <a:gd name="connsiteY63" fmla="*/ 1727200 h 1778000"/>
              <a:gd name="connsiteX64" fmla="*/ 1308512 w 2292762"/>
              <a:gd name="connsiteY64" fmla="*/ 1708150 h 1778000"/>
              <a:gd name="connsiteX65" fmla="*/ 1327562 w 2292762"/>
              <a:gd name="connsiteY65" fmla="*/ 1701800 h 1778000"/>
              <a:gd name="connsiteX66" fmla="*/ 1378362 w 2292762"/>
              <a:gd name="connsiteY66" fmla="*/ 1689100 h 1778000"/>
              <a:gd name="connsiteX67" fmla="*/ 1537112 w 2292762"/>
              <a:gd name="connsiteY67" fmla="*/ 1695450 h 1778000"/>
              <a:gd name="connsiteX68" fmla="*/ 1600612 w 2292762"/>
              <a:gd name="connsiteY68" fmla="*/ 1708150 h 1778000"/>
              <a:gd name="connsiteX69" fmla="*/ 1657762 w 2292762"/>
              <a:gd name="connsiteY69" fmla="*/ 1720850 h 1778000"/>
              <a:gd name="connsiteX70" fmla="*/ 1695862 w 2292762"/>
              <a:gd name="connsiteY70" fmla="*/ 1739900 h 1778000"/>
              <a:gd name="connsiteX71" fmla="*/ 1721262 w 2292762"/>
              <a:gd name="connsiteY71" fmla="*/ 1746250 h 1778000"/>
              <a:gd name="connsiteX72" fmla="*/ 1733962 w 2292762"/>
              <a:gd name="connsiteY72" fmla="*/ 1765300 h 1778000"/>
              <a:gd name="connsiteX73" fmla="*/ 1759362 w 2292762"/>
              <a:gd name="connsiteY73" fmla="*/ 1778000 h 1778000"/>
              <a:gd name="connsiteX74" fmla="*/ 1848262 w 2292762"/>
              <a:gd name="connsiteY74" fmla="*/ 1771650 h 1778000"/>
              <a:gd name="connsiteX75" fmla="*/ 1867312 w 2292762"/>
              <a:gd name="connsiteY75" fmla="*/ 1758950 h 1778000"/>
              <a:gd name="connsiteX76" fmla="*/ 1892712 w 2292762"/>
              <a:gd name="connsiteY76" fmla="*/ 1739900 h 1778000"/>
              <a:gd name="connsiteX77" fmla="*/ 1930812 w 2292762"/>
              <a:gd name="connsiteY77" fmla="*/ 1708150 h 1778000"/>
              <a:gd name="connsiteX78" fmla="*/ 1949862 w 2292762"/>
              <a:gd name="connsiteY78" fmla="*/ 1695450 h 1778000"/>
              <a:gd name="connsiteX79" fmla="*/ 1968912 w 2292762"/>
              <a:gd name="connsiteY79" fmla="*/ 1670050 h 1778000"/>
              <a:gd name="connsiteX80" fmla="*/ 1981612 w 2292762"/>
              <a:gd name="connsiteY80" fmla="*/ 1619250 h 1778000"/>
              <a:gd name="connsiteX81" fmla="*/ 1987962 w 2292762"/>
              <a:gd name="connsiteY81" fmla="*/ 1600200 h 1778000"/>
              <a:gd name="connsiteX82" fmla="*/ 2019712 w 2292762"/>
              <a:gd name="connsiteY82" fmla="*/ 1562100 h 1778000"/>
              <a:gd name="connsiteX83" fmla="*/ 2038762 w 2292762"/>
              <a:gd name="connsiteY83" fmla="*/ 1549400 h 1778000"/>
              <a:gd name="connsiteX84" fmla="*/ 2114962 w 2292762"/>
              <a:gd name="connsiteY84" fmla="*/ 1536700 h 1778000"/>
              <a:gd name="connsiteX85" fmla="*/ 2153062 w 2292762"/>
              <a:gd name="connsiteY85" fmla="*/ 1511300 h 1778000"/>
              <a:gd name="connsiteX86" fmla="*/ 2172112 w 2292762"/>
              <a:gd name="connsiteY86" fmla="*/ 1498600 h 1778000"/>
              <a:gd name="connsiteX87" fmla="*/ 2191162 w 2292762"/>
              <a:gd name="connsiteY87" fmla="*/ 1479550 h 1778000"/>
              <a:gd name="connsiteX88" fmla="*/ 2203862 w 2292762"/>
              <a:gd name="connsiteY88" fmla="*/ 1454150 h 1778000"/>
              <a:gd name="connsiteX89" fmla="*/ 2222912 w 2292762"/>
              <a:gd name="connsiteY89" fmla="*/ 1441450 h 1778000"/>
              <a:gd name="connsiteX90" fmla="*/ 2248312 w 2292762"/>
              <a:gd name="connsiteY90" fmla="*/ 1377950 h 1778000"/>
              <a:gd name="connsiteX91" fmla="*/ 2261012 w 2292762"/>
              <a:gd name="connsiteY91" fmla="*/ 1358900 h 1778000"/>
              <a:gd name="connsiteX92" fmla="*/ 2286412 w 2292762"/>
              <a:gd name="connsiteY92" fmla="*/ 1301750 h 1778000"/>
              <a:gd name="connsiteX93" fmla="*/ 2280062 w 2292762"/>
              <a:gd name="connsiteY93" fmla="*/ 1155700 h 1778000"/>
              <a:gd name="connsiteX94" fmla="*/ 2292762 w 2292762"/>
              <a:gd name="connsiteY94" fmla="*/ 863600 h 1778000"/>
              <a:gd name="connsiteX95" fmla="*/ 2286412 w 2292762"/>
              <a:gd name="connsiteY95" fmla="*/ 685800 h 1778000"/>
              <a:gd name="connsiteX96" fmla="*/ 2273712 w 2292762"/>
              <a:gd name="connsiteY96" fmla="*/ 647700 h 1778000"/>
              <a:gd name="connsiteX97" fmla="*/ 2254662 w 2292762"/>
              <a:gd name="connsiteY97" fmla="*/ 615950 h 1778000"/>
              <a:gd name="connsiteX98" fmla="*/ 2229262 w 2292762"/>
              <a:gd name="connsiteY98" fmla="*/ 565150 h 1778000"/>
              <a:gd name="connsiteX99" fmla="*/ 2210212 w 2292762"/>
              <a:gd name="connsiteY99" fmla="*/ 558800 h 1778000"/>
              <a:gd name="connsiteX100" fmla="*/ 2140362 w 2292762"/>
              <a:gd name="connsiteY100" fmla="*/ 495300 h 1778000"/>
              <a:gd name="connsiteX101" fmla="*/ 2121312 w 2292762"/>
              <a:gd name="connsiteY101" fmla="*/ 488950 h 1778000"/>
              <a:gd name="connsiteX102" fmla="*/ 2076862 w 2292762"/>
              <a:gd name="connsiteY102" fmla="*/ 457200 h 1778000"/>
              <a:gd name="connsiteX103" fmla="*/ 2032412 w 2292762"/>
              <a:gd name="connsiteY103" fmla="*/ 438150 h 1778000"/>
              <a:gd name="connsiteX104" fmla="*/ 2013362 w 2292762"/>
              <a:gd name="connsiteY104" fmla="*/ 425450 h 1778000"/>
              <a:gd name="connsiteX105" fmla="*/ 1899062 w 2292762"/>
              <a:gd name="connsiteY105" fmla="*/ 431800 h 1778000"/>
              <a:gd name="connsiteX106" fmla="*/ 1848262 w 2292762"/>
              <a:gd name="connsiteY106" fmla="*/ 444500 h 1778000"/>
              <a:gd name="connsiteX107" fmla="*/ 1733962 w 2292762"/>
              <a:gd name="connsiteY107" fmla="*/ 476250 h 1778000"/>
              <a:gd name="connsiteX108" fmla="*/ 1492662 w 2292762"/>
              <a:gd name="connsiteY108" fmla="*/ 463550 h 1778000"/>
              <a:gd name="connsiteX109" fmla="*/ 1479962 w 2292762"/>
              <a:gd name="connsiteY109" fmla="*/ 444500 h 1778000"/>
              <a:gd name="connsiteX110" fmla="*/ 1486312 w 2292762"/>
              <a:gd name="connsiteY110" fmla="*/ 323850 h 1778000"/>
              <a:gd name="connsiteX111" fmla="*/ 1511712 w 2292762"/>
              <a:gd name="connsiteY111" fmla="*/ 285750 h 1778000"/>
              <a:gd name="connsiteX112" fmla="*/ 1518062 w 2292762"/>
              <a:gd name="connsiteY112" fmla="*/ 266700 h 1778000"/>
              <a:gd name="connsiteX113" fmla="*/ 1486312 w 2292762"/>
              <a:gd name="connsiteY113" fmla="*/ 222250 h 1778000"/>
              <a:gd name="connsiteX114" fmla="*/ 1467262 w 2292762"/>
              <a:gd name="connsiteY114" fmla="*/ 196850 h 1778000"/>
              <a:gd name="connsiteX115" fmla="*/ 1422812 w 2292762"/>
              <a:gd name="connsiteY115" fmla="*/ 165100 h 1778000"/>
              <a:gd name="connsiteX116" fmla="*/ 1333912 w 2292762"/>
              <a:gd name="connsiteY116" fmla="*/ 146050 h 1778000"/>
              <a:gd name="connsiteX117" fmla="*/ 1295812 w 2292762"/>
              <a:gd name="connsiteY117" fmla="*/ 139700 h 1778000"/>
              <a:gd name="connsiteX118" fmla="*/ 1251362 w 2292762"/>
              <a:gd name="connsiteY118" fmla="*/ 133350 h 1778000"/>
              <a:gd name="connsiteX119" fmla="*/ 1111662 w 2292762"/>
              <a:gd name="connsiteY119" fmla="*/ 120650 h 1778000"/>
              <a:gd name="connsiteX120" fmla="*/ 1092612 w 2292762"/>
              <a:gd name="connsiteY120" fmla="*/ 114300 h 1778000"/>
              <a:gd name="connsiteX121" fmla="*/ 1035462 w 2292762"/>
              <a:gd name="connsiteY121" fmla="*/ 63500 h 1778000"/>
              <a:gd name="connsiteX122" fmla="*/ 1016412 w 2292762"/>
              <a:gd name="connsiteY122" fmla="*/ 44450 h 1778000"/>
              <a:gd name="connsiteX123" fmla="*/ 1029112 w 2292762"/>
              <a:gd name="connsiteY123" fmla="*/ 0 h 177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</a:cxnLst>
            <a:rect l="l" t="t" r="r" b="b"/>
            <a:pathLst>
              <a:path w="2292762" h="1778000">
                <a:moveTo>
                  <a:pt x="1029112" y="0"/>
                </a:moveTo>
                <a:lnTo>
                  <a:pt x="1029112" y="0"/>
                </a:lnTo>
                <a:cubicBezTo>
                  <a:pt x="917258" y="55927"/>
                  <a:pt x="1022324" y="12178"/>
                  <a:pt x="800512" y="31750"/>
                </a:cubicBezTo>
                <a:cubicBezTo>
                  <a:pt x="777063" y="33819"/>
                  <a:pt x="744559" y="54501"/>
                  <a:pt x="724312" y="63500"/>
                </a:cubicBezTo>
                <a:cubicBezTo>
                  <a:pt x="708336" y="70600"/>
                  <a:pt x="690359" y="72831"/>
                  <a:pt x="673512" y="76200"/>
                </a:cubicBezTo>
                <a:cubicBezTo>
                  <a:pt x="665045" y="82550"/>
                  <a:pt x="656782" y="89181"/>
                  <a:pt x="648112" y="95250"/>
                </a:cubicBezTo>
                <a:cubicBezTo>
                  <a:pt x="635608" y="104003"/>
                  <a:pt x="610012" y="120650"/>
                  <a:pt x="610012" y="120650"/>
                </a:cubicBezTo>
                <a:lnTo>
                  <a:pt x="584612" y="196850"/>
                </a:lnTo>
                <a:cubicBezTo>
                  <a:pt x="582495" y="203200"/>
                  <a:pt x="583831" y="212187"/>
                  <a:pt x="578262" y="215900"/>
                </a:cubicBezTo>
                <a:cubicBezTo>
                  <a:pt x="562207" y="226603"/>
                  <a:pt x="558941" y="231194"/>
                  <a:pt x="540162" y="234950"/>
                </a:cubicBezTo>
                <a:cubicBezTo>
                  <a:pt x="525486" y="237885"/>
                  <a:pt x="510529" y="239183"/>
                  <a:pt x="495712" y="241300"/>
                </a:cubicBezTo>
                <a:cubicBezTo>
                  <a:pt x="489362" y="243417"/>
                  <a:pt x="483226" y="246337"/>
                  <a:pt x="476662" y="247650"/>
                </a:cubicBezTo>
                <a:cubicBezTo>
                  <a:pt x="461986" y="250585"/>
                  <a:pt x="446548" y="249699"/>
                  <a:pt x="432212" y="254000"/>
                </a:cubicBezTo>
                <a:cubicBezTo>
                  <a:pt x="424902" y="256193"/>
                  <a:pt x="420308" y="264020"/>
                  <a:pt x="413162" y="266700"/>
                </a:cubicBezTo>
                <a:cubicBezTo>
                  <a:pt x="403056" y="270490"/>
                  <a:pt x="391883" y="270432"/>
                  <a:pt x="381412" y="273050"/>
                </a:cubicBezTo>
                <a:cubicBezTo>
                  <a:pt x="360380" y="278308"/>
                  <a:pt x="361936" y="279684"/>
                  <a:pt x="343312" y="292100"/>
                </a:cubicBezTo>
                <a:cubicBezTo>
                  <a:pt x="317142" y="331355"/>
                  <a:pt x="346198" y="293062"/>
                  <a:pt x="311562" y="323850"/>
                </a:cubicBezTo>
                <a:cubicBezTo>
                  <a:pt x="298138" y="335782"/>
                  <a:pt x="288406" y="351987"/>
                  <a:pt x="273462" y="361950"/>
                </a:cubicBezTo>
                <a:lnTo>
                  <a:pt x="235362" y="387350"/>
                </a:lnTo>
                <a:cubicBezTo>
                  <a:pt x="231129" y="393700"/>
                  <a:pt x="225762" y="399426"/>
                  <a:pt x="222662" y="406400"/>
                </a:cubicBezTo>
                <a:cubicBezTo>
                  <a:pt x="217225" y="418633"/>
                  <a:pt x="217388" y="433361"/>
                  <a:pt x="209962" y="444500"/>
                </a:cubicBezTo>
                <a:cubicBezTo>
                  <a:pt x="191391" y="472356"/>
                  <a:pt x="201841" y="457445"/>
                  <a:pt x="178212" y="488950"/>
                </a:cubicBezTo>
                <a:cubicBezTo>
                  <a:pt x="168982" y="516639"/>
                  <a:pt x="169583" y="525974"/>
                  <a:pt x="152812" y="546100"/>
                </a:cubicBezTo>
                <a:cubicBezTo>
                  <a:pt x="147063" y="552999"/>
                  <a:pt x="140112" y="558800"/>
                  <a:pt x="133762" y="565150"/>
                </a:cubicBezTo>
                <a:cubicBezTo>
                  <a:pt x="127145" y="585001"/>
                  <a:pt x="120727" y="609823"/>
                  <a:pt x="102012" y="622300"/>
                </a:cubicBezTo>
                <a:lnTo>
                  <a:pt x="82962" y="635000"/>
                </a:lnTo>
                <a:lnTo>
                  <a:pt x="57562" y="711200"/>
                </a:lnTo>
                <a:cubicBezTo>
                  <a:pt x="55445" y="717550"/>
                  <a:pt x="54925" y="724681"/>
                  <a:pt x="51212" y="730250"/>
                </a:cubicBezTo>
                <a:cubicBezTo>
                  <a:pt x="32641" y="758106"/>
                  <a:pt x="43091" y="743195"/>
                  <a:pt x="19462" y="774700"/>
                </a:cubicBezTo>
                <a:cubicBezTo>
                  <a:pt x="17345" y="781050"/>
                  <a:pt x="16105" y="787763"/>
                  <a:pt x="13112" y="793750"/>
                </a:cubicBezTo>
                <a:cubicBezTo>
                  <a:pt x="9699" y="800576"/>
                  <a:pt x="624" y="805171"/>
                  <a:pt x="412" y="812800"/>
                </a:cubicBezTo>
                <a:cubicBezTo>
                  <a:pt x="-1528" y="882655"/>
                  <a:pt x="3853" y="952529"/>
                  <a:pt x="6762" y="1022350"/>
                </a:cubicBezTo>
                <a:cubicBezTo>
                  <a:pt x="8087" y="1054143"/>
                  <a:pt x="9598" y="1085974"/>
                  <a:pt x="13112" y="1117600"/>
                </a:cubicBezTo>
                <a:cubicBezTo>
                  <a:pt x="13851" y="1124253"/>
                  <a:pt x="16141" y="1130838"/>
                  <a:pt x="19462" y="1136650"/>
                </a:cubicBezTo>
                <a:cubicBezTo>
                  <a:pt x="24713" y="1145839"/>
                  <a:pt x="32162" y="1153583"/>
                  <a:pt x="38512" y="1162050"/>
                </a:cubicBezTo>
                <a:cubicBezTo>
                  <a:pt x="45169" y="1182022"/>
                  <a:pt x="43527" y="1186560"/>
                  <a:pt x="63912" y="1200150"/>
                </a:cubicBezTo>
                <a:cubicBezTo>
                  <a:pt x="69481" y="1203863"/>
                  <a:pt x="76975" y="1203507"/>
                  <a:pt x="82962" y="1206500"/>
                </a:cubicBezTo>
                <a:cubicBezTo>
                  <a:pt x="89788" y="1209913"/>
                  <a:pt x="95186" y="1215787"/>
                  <a:pt x="102012" y="1219200"/>
                </a:cubicBezTo>
                <a:cubicBezTo>
                  <a:pt x="112682" y="1224535"/>
                  <a:pt x="136289" y="1228848"/>
                  <a:pt x="146462" y="1231900"/>
                </a:cubicBezTo>
                <a:cubicBezTo>
                  <a:pt x="159284" y="1235747"/>
                  <a:pt x="171357" y="1242399"/>
                  <a:pt x="184562" y="1244600"/>
                </a:cubicBezTo>
                <a:lnTo>
                  <a:pt x="260762" y="1257300"/>
                </a:lnTo>
                <a:cubicBezTo>
                  <a:pt x="273462" y="1259417"/>
                  <a:pt x="286116" y="1261829"/>
                  <a:pt x="298862" y="1263650"/>
                </a:cubicBezTo>
                <a:lnTo>
                  <a:pt x="343312" y="1270000"/>
                </a:lnTo>
                <a:cubicBezTo>
                  <a:pt x="349662" y="1274233"/>
                  <a:pt x="357336" y="1276957"/>
                  <a:pt x="362362" y="1282700"/>
                </a:cubicBezTo>
                <a:cubicBezTo>
                  <a:pt x="380023" y="1302884"/>
                  <a:pt x="384453" y="1324944"/>
                  <a:pt x="406812" y="1339850"/>
                </a:cubicBezTo>
                <a:cubicBezTo>
                  <a:pt x="412381" y="1343563"/>
                  <a:pt x="419512" y="1344083"/>
                  <a:pt x="425862" y="1346200"/>
                </a:cubicBezTo>
                <a:cubicBezTo>
                  <a:pt x="438562" y="1358900"/>
                  <a:pt x="447898" y="1376268"/>
                  <a:pt x="463962" y="1384300"/>
                </a:cubicBezTo>
                <a:cubicBezTo>
                  <a:pt x="479489" y="1392064"/>
                  <a:pt x="494949" y="1398481"/>
                  <a:pt x="508412" y="1409700"/>
                </a:cubicBezTo>
                <a:cubicBezTo>
                  <a:pt x="515311" y="1415449"/>
                  <a:pt x="519612" y="1424389"/>
                  <a:pt x="527462" y="1428750"/>
                </a:cubicBezTo>
                <a:cubicBezTo>
                  <a:pt x="543440" y="1437627"/>
                  <a:pt x="572394" y="1442495"/>
                  <a:pt x="590962" y="1447800"/>
                </a:cubicBezTo>
                <a:cubicBezTo>
                  <a:pt x="612503" y="1453955"/>
                  <a:pt x="631496" y="1463979"/>
                  <a:pt x="654462" y="1466850"/>
                </a:cubicBezTo>
                <a:cubicBezTo>
                  <a:pt x="690229" y="1471321"/>
                  <a:pt x="726429" y="1471083"/>
                  <a:pt x="762412" y="1473200"/>
                </a:cubicBezTo>
                <a:cubicBezTo>
                  <a:pt x="839169" y="1511578"/>
                  <a:pt x="744034" y="1462698"/>
                  <a:pt x="806862" y="1498600"/>
                </a:cubicBezTo>
                <a:cubicBezTo>
                  <a:pt x="815081" y="1503296"/>
                  <a:pt x="824559" y="1505798"/>
                  <a:pt x="832262" y="1511300"/>
                </a:cubicBezTo>
                <a:cubicBezTo>
                  <a:pt x="839570" y="1516520"/>
                  <a:pt x="844962" y="1524000"/>
                  <a:pt x="851312" y="1530350"/>
                </a:cubicBezTo>
                <a:cubicBezTo>
                  <a:pt x="864742" y="1584071"/>
                  <a:pt x="846447" y="1529402"/>
                  <a:pt x="876712" y="1574800"/>
                </a:cubicBezTo>
                <a:cubicBezTo>
                  <a:pt x="897370" y="1605788"/>
                  <a:pt x="865787" y="1582925"/>
                  <a:pt x="895762" y="1612900"/>
                </a:cubicBezTo>
                <a:cubicBezTo>
                  <a:pt x="901158" y="1618296"/>
                  <a:pt x="909018" y="1620633"/>
                  <a:pt x="914812" y="1625600"/>
                </a:cubicBezTo>
                <a:cubicBezTo>
                  <a:pt x="978150" y="1679889"/>
                  <a:pt x="895646" y="1621290"/>
                  <a:pt x="978312" y="1676400"/>
                </a:cubicBezTo>
                <a:cubicBezTo>
                  <a:pt x="984662" y="1680633"/>
                  <a:pt x="989958" y="1687249"/>
                  <a:pt x="997362" y="1689100"/>
                </a:cubicBezTo>
                <a:cubicBezTo>
                  <a:pt x="1005829" y="1691217"/>
                  <a:pt x="1014403" y="1692942"/>
                  <a:pt x="1022762" y="1695450"/>
                </a:cubicBezTo>
                <a:cubicBezTo>
                  <a:pt x="1035584" y="1699297"/>
                  <a:pt x="1047875" y="1704903"/>
                  <a:pt x="1060862" y="1708150"/>
                </a:cubicBezTo>
                <a:cubicBezTo>
                  <a:pt x="1072609" y="1711087"/>
                  <a:pt x="1134013" y="1719507"/>
                  <a:pt x="1143412" y="1720850"/>
                </a:cubicBezTo>
                <a:cubicBezTo>
                  <a:pt x="1207694" y="1742277"/>
                  <a:pt x="1168164" y="1734577"/>
                  <a:pt x="1264062" y="1727200"/>
                </a:cubicBezTo>
                <a:cubicBezTo>
                  <a:pt x="1316925" y="1713984"/>
                  <a:pt x="1264659" y="1730076"/>
                  <a:pt x="1308512" y="1708150"/>
                </a:cubicBezTo>
                <a:cubicBezTo>
                  <a:pt x="1314499" y="1705157"/>
                  <a:pt x="1321104" y="1703561"/>
                  <a:pt x="1327562" y="1701800"/>
                </a:cubicBezTo>
                <a:cubicBezTo>
                  <a:pt x="1344401" y="1697207"/>
                  <a:pt x="1361429" y="1693333"/>
                  <a:pt x="1378362" y="1689100"/>
                </a:cubicBezTo>
                <a:cubicBezTo>
                  <a:pt x="1431279" y="1691217"/>
                  <a:pt x="1484346" y="1690927"/>
                  <a:pt x="1537112" y="1695450"/>
                </a:cubicBezTo>
                <a:cubicBezTo>
                  <a:pt x="1558619" y="1697293"/>
                  <a:pt x="1579505" y="1703627"/>
                  <a:pt x="1600612" y="1708150"/>
                </a:cubicBezTo>
                <a:cubicBezTo>
                  <a:pt x="1726159" y="1735053"/>
                  <a:pt x="1506552" y="1690608"/>
                  <a:pt x="1657762" y="1720850"/>
                </a:cubicBezTo>
                <a:cubicBezTo>
                  <a:pt x="1670462" y="1727200"/>
                  <a:pt x="1682679" y="1734627"/>
                  <a:pt x="1695862" y="1739900"/>
                </a:cubicBezTo>
                <a:cubicBezTo>
                  <a:pt x="1703965" y="1743141"/>
                  <a:pt x="1714000" y="1741409"/>
                  <a:pt x="1721262" y="1746250"/>
                </a:cubicBezTo>
                <a:cubicBezTo>
                  <a:pt x="1727612" y="1750483"/>
                  <a:pt x="1728099" y="1760414"/>
                  <a:pt x="1733962" y="1765300"/>
                </a:cubicBezTo>
                <a:cubicBezTo>
                  <a:pt x="1741234" y="1771360"/>
                  <a:pt x="1750895" y="1773767"/>
                  <a:pt x="1759362" y="1778000"/>
                </a:cubicBezTo>
                <a:cubicBezTo>
                  <a:pt x="1788995" y="1775883"/>
                  <a:pt x="1819005" y="1776813"/>
                  <a:pt x="1848262" y="1771650"/>
                </a:cubicBezTo>
                <a:cubicBezTo>
                  <a:pt x="1855778" y="1770324"/>
                  <a:pt x="1861102" y="1763386"/>
                  <a:pt x="1867312" y="1758950"/>
                </a:cubicBezTo>
                <a:cubicBezTo>
                  <a:pt x="1875924" y="1752799"/>
                  <a:pt x="1884100" y="1746051"/>
                  <a:pt x="1892712" y="1739900"/>
                </a:cubicBezTo>
                <a:cubicBezTo>
                  <a:pt x="1958929" y="1692602"/>
                  <a:pt x="1859657" y="1767446"/>
                  <a:pt x="1930812" y="1708150"/>
                </a:cubicBezTo>
                <a:cubicBezTo>
                  <a:pt x="1936675" y="1703264"/>
                  <a:pt x="1944466" y="1700846"/>
                  <a:pt x="1949862" y="1695450"/>
                </a:cubicBezTo>
                <a:cubicBezTo>
                  <a:pt x="1957346" y="1687966"/>
                  <a:pt x="1962562" y="1678517"/>
                  <a:pt x="1968912" y="1670050"/>
                </a:cubicBezTo>
                <a:cubicBezTo>
                  <a:pt x="1973145" y="1653117"/>
                  <a:pt x="1976092" y="1635809"/>
                  <a:pt x="1981612" y="1619250"/>
                </a:cubicBezTo>
                <a:cubicBezTo>
                  <a:pt x="1983729" y="1612900"/>
                  <a:pt x="1984969" y="1606187"/>
                  <a:pt x="1987962" y="1600200"/>
                </a:cubicBezTo>
                <a:cubicBezTo>
                  <a:pt x="1995098" y="1585929"/>
                  <a:pt x="2007675" y="1572131"/>
                  <a:pt x="2019712" y="1562100"/>
                </a:cubicBezTo>
                <a:cubicBezTo>
                  <a:pt x="2025575" y="1557214"/>
                  <a:pt x="2031616" y="1552080"/>
                  <a:pt x="2038762" y="1549400"/>
                </a:cubicBezTo>
                <a:cubicBezTo>
                  <a:pt x="2050190" y="1545114"/>
                  <a:pt x="2108362" y="1537643"/>
                  <a:pt x="2114962" y="1536700"/>
                </a:cubicBezTo>
                <a:lnTo>
                  <a:pt x="2153062" y="1511300"/>
                </a:lnTo>
                <a:cubicBezTo>
                  <a:pt x="2159412" y="1507067"/>
                  <a:pt x="2166716" y="1503996"/>
                  <a:pt x="2172112" y="1498600"/>
                </a:cubicBezTo>
                <a:cubicBezTo>
                  <a:pt x="2178462" y="1492250"/>
                  <a:pt x="2185942" y="1486858"/>
                  <a:pt x="2191162" y="1479550"/>
                </a:cubicBezTo>
                <a:cubicBezTo>
                  <a:pt x="2196664" y="1471847"/>
                  <a:pt x="2197802" y="1461422"/>
                  <a:pt x="2203862" y="1454150"/>
                </a:cubicBezTo>
                <a:cubicBezTo>
                  <a:pt x="2208748" y="1448287"/>
                  <a:pt x="2216562" y="1445683"/>
                  <a:pt x="2222912" y="1441450"/>
                </a:cubicBezTo>
                <a:cubicBezTo>
                  <a:pt x="2233320" y="1410226"/>
                  <a:pt x="2233363" y="1404112"/>
                  <a:pt x="2248312" y="1377950"/>
                </a:cubicBezTo>
                <a:cubicBezTo>
                  <a:pt x="2252098" y="1371324"/>
                  <a:pt x="2257912" y="1365874"/>
                  <a:pt x="2261012" y="1358900"/>
                </a:cubicBezTo>
                <a:cubicBezTo>
                  <a:pt x="2291239" y="1290890"/>
                  <a:pt x="2257670" y="1344863"/>
                  <a:pt x="2286412" y="1301750"/>
                </a:cubicBezTo>
                <a:cubicBezTo>
                  <a:pt x="2284295" y="1253067"/>
                  <a:pt x="2280062" y="1204429"/>
                  <a:pt x="2280062" y="1155700"/>
                </a:cubicBezTo>
                <a:cubicBezTo>
                  <a:pt x="2280062" y="906506"/>
                  <a:pt x="2265488" y="972696"/>
                  <a:pt x="2292762" y="863600"/>
                </a:cubicBezTo>
                <a:cubicBezTo>
                  <a:pt x="2290645" y="804333"/>
                  <a:pt x="2291624" y="744875"/>
                  <a:pt x="2286412" y="685800"/>
                </a:cubicBezTo>
                <a:cubicBezTo>
                  <a:pt x="2285235" y="672465"/>
                  <a:pt x="2280600" y="659179"/>
                  <a:pt x="2273712" y="647700"/>
                </a:cubicBezTo>
                <a:cubicBezTo>
                  <a:pt x="2267362" y="637117"/>
                  <a:pt x="2260182" y="626989"/>
                  <a:pt x="2254662" y="615950"/>
                </a:cubicBezTo>
                <a:cubicBezTo>
                  <a:pt x="2242289" y="591204"/>
                  <a:pt x="2255665" y="591553"/>
                  <a:pt x="2229262" y="565150"/>
                </a:cubicBezTo>
                <a:cubicBezTo>
                  <a:pt x="2224529" y="560417"/>
                  <a:pt x="2216562" y="560917"/>
                  <a:pt x="2210212" y="558800"/>
                </a:cubicBezTo>
                <a:cubicBezTo>
                  <a:pt x="2193061" y="541649"/>
                  <a:pt x="2164957" y="509354"/>
                  <a:pt x="2140362" y="495300"/>
                </a:cubicBezTo>
                <a:cubicBezTo>
                  <a:pt x="2134550" y="491979"/>
                  <a:pt x="2127299" y="491943"/>
                  <a:pt x="2121312" y="488950"/>
                </a:cubicBezTo>
                <a:cubicBezTo>
                  <a:pt x="2107878" y="482233"/>
                  <a:pt x="2088367" y="464391"/>
                  <a:pt x="2076862" y="457200"/>
                </a:cubicBezTo>
                <a:cubicBezTo>
                  <a:pt x="2024008" y="424166"/>
                  <a:pt x="2075622" y="459755"/>
                  <a:pt x="2032412" y="438150"/>
                </a:cubicBezTo>
                <a:cubicBezTo>
                  <a:pt x="2025586" y="434737"/>
                  <a:pt x="2019712" y="429683"/>
                  <a:pt x="2013362" y="425450"/>
                </a:cubicBezTo>
                <a:cubicBezTo>
                  <a:pt x="1975262" y="427567"/>
                  <a:pt x="1936969" y="427426"/>
                  <a:pt x="1899062" y="431800"/>
                </a:cubicBezTo>
                <a:cubicBezTo>
                  <a:pt x="1881723" y="433801"/>
                  <a:pt x="1848262" y="444500"/>
                  <a:pt x="1848262" y="444500"/>
                </a:cubicBezTo>
                <a:cubicBezTo>
                  <a:pt x="1788955" y="484038"/>
                  <a:pt x="1825373" y="468632"/>
                  <a:pt x="1733962" y="476250"/>
                </a:cubicBezTo>
                <a:cubicBezTo>
                  <a:pt x="1653529" y="472017"/>
                  <a:pt x="1572585" y="473540"/>
                  <a:pt x="1492662" y="463550"/>
                </a:cubicBezTo>
                <a:cubicBezTo>
                  <a:pt x="1485089" y="462603"/>
                  <a:pt x="1480309" y="452124"/>
                  <a:pt x="1479962" y="444500"/>
                </a:cubicBezTo>
                <a:cubicBezTo>
                  <a:pt x="1478133" y="404269"/>
                  <a:pt x="1478414" y="363340"/>
                  <a:pt x="1486312" y="323850"/>
                </a:cubicBezTo>
                <a:cubicBezTo>
                  <a:pt x="1489305" y="308883"/>
                  <a:pt x="1506885" y="300230"/>
                  <a:pt x="1511712" y="285750"/>
                </a:cubicBezTo>
                <a:lnTo>
                  <a:pt x="1518062" y="266700"/>
                </a:lnTo>
                <a:cubicBezTo>
                  <a:pt x="1493057" y="204187"/>
                  <a:pt x="1521187" y="257125"/>
                  <a:pt x="1486312" y="222250"/>
                </a:cubicBezTo>
                <a:cubicBezTo>
                  <a:pt x="1478828" y="214766"/>
                  <a:pt x="1474746" y="204334"/>
                  <a:pt x="1467262" y="196850"/>
                </a:cubicBezTo>
                <a:cubicBezTo>
                  <a:pt x="1465386" y="194974"/>
                  <a:pt x="1429302" y="167984"/>
                  <a:pt x="1422812" y="165100"/>
                </a:cubicBezTo>
                <a:cubicBezTo>
                  <a:pt x="1385547" y="148538"/>
                  <a:pt x="1376293" y="152104"/>
                  <a:pt x="1333912" y="146050"/>
                </a:cubicBezTo>
                <a:cubicBezTo>
                  <a:pt x="1321166" y="144229"/>
                  <a:pt x="1308537" y="141658"/>
                  <a:pt x="1295812" y="139700"/>
                </a:cubicBezTo>
                <a:cubicBezTo>
                  <a:pt x="1281019" y="137424"/>
                  <a:pt x="1266179" y="135467"/>
                  <a:pt x="1251362" y="133350"/>
                </a:cubicBezTo>
                <a:cubicBezTo>
                  <a:pt x="1190765" y="113151"/>
                  <a:pt x="1259102" y="134054"/>
                  <a:pt x="1111662" y="120650"/>
                </a:cubicBezTo>
                <a:cubicBezTo>
                  <a:pt x="1104996" y="120044"/>
                  <a:pt x="1098599" y="117293"/>
                  <a:pt x="1092612" y="114300"/>
                </a:cubicBezTo>
                <a:cubicBezTo>
                  <a:pt x="1069949" y="102969"/>
                  <a:pt x="1052291" y="80329"/>
                  <a:pt x="1035462" y="63500"/>
                </a:cubicBezTo>
                <a:cubicBezTo>
                  <a:pt x="1029112" y="57150"/>
                  <a:pt x="1024931" y="47290"/>
                  <a:pt x="1016412" y="44450"/>
                </a:cubicBezTo>
                <a:cubicBezTo>
                  <a:pt x="994522" y="37153"/>
                  <a:pt x="1026995" y="7408"/>
                  <a:pt x="1029112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8" name="Прямая со стрелкой 17"/>
          <p:cNvCxnSpPr/>
          <p:nvPr/>
        </p:nvCxnSpPr>
        <p:spPr>
          <a:xfrm flipH="1">
            <a:off x="5964366" y="1931235"/>
            <a:ext cx="983898" cy="367292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V="1">
            <a:off x="7581997" y="1297786"/>
            <a:ext cx="588171" cy="424821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7668344" y="2442543"/>
            <a:ext cx="648072" cy="504056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001319" y="2255942"/>
                <a:ext cx="454996" cy="402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en-US" b="0" i="1" baseline="-25000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ru-RU" baseline="-250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1319" y="2255942"/>
                <a:ext cx="454996" cy="402931"/>
              </a:xfrm>
              <a:prstGeom prst="rect">
                <a:avLst/>
              </a:prstGeom>
              <a:blipFill rotWithShape="1">
                <a:blip r:embed="rId3"/>
                <a:stretch>
                  <a:fillRect t="-21212" r="-24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8088918" y="1145898"/>
                <a:ext cx="454996" cy="402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en-US" b="0" i="1" baseline="-25000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ru-RU" baseline="-250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8918" y="1145898"/>
                <a:ext cx="454996" cy="402931"/>
              </a:xfrm>
              <a:prstGeom prst="rect">
                <a:avLst/>
              </a:prstGeom>
              <a:blipFill rotWithShape="1">
                <a:blip r:embed="rId4"/>
                <a:stretch>
                  <a:fillRect t="-21212" r="-22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8142684" y="2493105"/>
                <a:ext cx="454996" cy="402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en-US" b="0" i="1" baseline="-25000" smtClean="0"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ru-RU" baseline="-250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2684" y="2493105"/>
                <a:ext cx="454996" cy="402931"/>
              </a:xfrm>
              <a:prstGeom prst="rect">
                <a:avLst/>
              </a:prstGeom>
              <a:blipFill rotWithShape="1">
                <a:blip r:embed="rId5"/>
                <a:stretch>
                  <a:fillRect t="-21212" r="-2432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Прямая со стрелкой 26"/>
          <p:cNvCxnSpPr/>
          <p:nvPr/>
        </p:nvCxnSpPr>
        <p:spPr>
          <a:xfrm>
            <a:off x="4716016" y="2694571"/>
            <a:ext cx="1512801" cy="66926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300192" y="3133005"/>
            <a:ext cx="2612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Точка приложения</a:t>
            </a:r>
            <a:endParaRPr lang="ru-RU" sz="2400" dirty="0"/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6300192" y="3133005"/>
            <a:ext cx="2520280" cy="46166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6660232" y="3739166"/>
            <a:ext cx="792088" cy="43204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34" name="Прямая со стрелкой 33"/>
          <p:cNvCxnSpPr/>
          <p:nvPr/>
        </p:nvCxnSpPr>
        <p:spPr>
          <a:xfrm>
            <a:off x="7452320" y="4084786"/>
            <a:ext cx="69036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6" name="Овал 35"/>
          <p:cNvSpPr/>
          <p:nvPr/>
        </p:nvSpPr>
        <p:spPr>
          <a:xfrm>
            <a:off x="7429460" y="4061926"/>
            <a:ext cx="45720" cy="4572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Овал 36"/>
          <p:cNvSpPr/>
          <p:nvPr/>
        </p:nvSpPr>
        <p:spPr>
          <a:xfrm>
            <a:off x="7033416" y="3932330"/>
            <a:ext cx="45720" cy="4572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39" name="Прямая со стрелкой 38"/>
          <p:cNvCxnSpPr/>
          <p:nvPr/>
        </p:nvCxnSpPr>
        <p:spPr>
          <a:xfrm>
            <a:off x="7056276" y="3974264"/>
            <a:ext cx="0" cy="3939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7701996" y="3770940"/>
                <a:ext cx="348172" cy="3684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6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ru-RU" sz="1600" baseline="-250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1996" y="3770940"/>
                <a:ext cx="348172" cy="368499"/>
              </a:xfrm>
              <a:prstGeom prst="rect">
                <a:avLst/>
              </a:prstGeom>
              <a:blipFill rotWithShape="1">
                <a:blip r:embed="rId6"/>
                <a:stretch>
                  <a:fillRect t="-13333" r="-206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7024336" y="4111743"/>
                <a:ext cx="348172" cy="3684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6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ru-RU" sz="1600" baseline="-250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4336" y="4111743"/>
                <a:ext cx="348172" cy="368499"/>
              </a:xfrm>
              <a:prstGeom prst="rect">
                <a:avLst/>
              </a:prstGeom>
              <a:blipFill rotWithShape="1">
                <a:blip r:embed="rId7"/>
                <a:stretch>
                  <a:fillRect t="-13115" r="-2280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TextBox 42"/>
          <p:cNvSpPr txBox="1"/>
          <p:nvPr/>
        </p:nvSpPr>
        <p:spPr>
          <a:xfrm>
            <a:off x="332812" y="2005250"/>
            <a:ext cx="28368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/>
              <a:t>Единица измерения</a:t>
            </a:r>
          </a:p>
          <a:p>
            <a:pPr algn="ctr"/>
            <a:r>
              <a:rPr lang="ru-RU" sz="2400" dirty="0" smtClean="0"/>
              <a:t>силы — </a:t>
            </a:r>
            <a:r>
              <a:rPr lang="ru-RU" sz="2400" dirty="0" smtClean="0">
                <a:solidFill>
                  <a:srgbClr val="C00000"/>
                </a:solidFill>
              </a:rPr>
              <a:t>ньютон</a:t>
            </a:r>
            <a:r>
              <a:rPr lang="ru-RU" sz="2400" dirty="0" smtClean="0"/>
              <a:t> </a:t>
            </a:r>
            <a:r>
              <a:rPr lang="ru-RU" sz="2400" dirty="0" smtClean="0">
                <a:solidFill>
                  <a:schemeClr val="tx2"/>
                </a:solidFill>
              </a:rPr>
              <a:t>(Н)</a:t>
            </a:r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98311" y="2763673"/>
            <a:ext cx="28326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2"/>
                </a:solidFill>
              </a:rPr>
              <a:t>1 ньютон </a:t>
            </a:r>
            <a:r>
              <a:rPr lang="ru-RU" dirty="0" smtClean="0"/>
              <a:t>— сила, которая</a:t>
            </a:r>
          </a:p>
          <a:p>
            <a:pPr algn="ctr"/>
            <a:r>
              <a:rPr lang="ru-RU" dirty="0" smtClean="0"/>
              <a:t>за время 1 с изменяет скорость тела массой 1 кг на 1 м/с</a:t>
            </a:r>
            <a:endParaRPr lang="ru-RU" dirty="0"/>
          </a:p>
        </p:txBody>
      </p:sp>
      <p:sp>
        <p:nvSpPr>
          <p:cNvPr id="45" name="TextBox 44"/>
          <p:cNvSpPr txBox="1"/>
          <p:nvPr/>
        </p:nvSpPr>
        <p:spPr>
          <a:xfrm>
            <a:off x="3420054" y="2946599"/>
            <a:ext cx="18584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Прибор для измерения сил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</a:rPr>
              <a:t>ДИНАМОМЕТР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766052" y="3995237"/>
            <a:ext cx="792088" cy="432048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52" name="Прямая соединительная линия 51"/>
          <p:cNvCxnSpPr/>
          <p:nvPr/>
        </p:nvCxnSpPr>
        <p:spPr>
          <a:xfrm>
            <a:off x="395536" y="4340857"/>
            <a:ext cx="2520280" cy="0"/>
          </a:xfrm>
          <a:prstGeom prst="line">
            <a:avLst/>
          </a:prstGeom>
          <a:ln>
            <a:solidFill>
              <a:srgbClr val="00B0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>
            <a:off x="1558140" y="4340857"/>
            <a:ext cx="69036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1807816" y="4027011"/>
                <a:ext cx="348172" cy="3684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6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ru-RU" sz="1600" baseline="-250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7816" y="4027011"/>
                <a:ext cx="348172" cy="368499"/>
              </a:xfrm>
              <a:prstGeom prst="rect">
                <a:avLst/>
              </a:prstGeom>
              <a:blipFill rotWithShape="1">
                <a:blip r:embed="rId11"/>
                <a:stretch>
                  <a:fillRect t="-13333" r="-2105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Box 53"/>
          <p:cNvSpPr txBox="1"/>
          <p:nvPr/>
        </p:nvSpPr>
        <p:spPr>
          <a:xfrm>
            <a:off x="1089902" y="4501371"/>
            <a:ext cx="2066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tx2"/>
                </a:solidFill>
              </a:rPr>
              <a:t>Линия действия силы</a:t>
            </a:r>
            <a:endParaRPr lang="ru-RU" sz="1600" dirty="0">
              <a:solidFill>
                <a:schemeClr val="tx2"/>
              </a:solidFill>
            </a:endParaRPr>
          </a:p>
        </p:txBody>
      </p:sp>
      <p:cxnSp>
        <p:nvCxnSpPr>
          <p:cNvPr id="56" name="Прямая со стрелкой 55"/>
          <p:cNvCxnSpPr/>
          <p:nvPr/>
        </p:nvCxnSpPr>
        <p:spPr>
          <a:xfrm flipH="1" flipV="1">
            <a:off x="2555776" y="4368164"/>
            <a:ext cx="72008" cy="21981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34185" y="3353474"/>
            <a:ext cx="1037559" cy="214537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3660" y="3432895"/>
            <a:ext cx="277156" cy="1407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04690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8" grpId="0"/>
      <p:bldP spid="9" grpId="0" animBg="1"/>
      <p:bldP spid="13" grpId="0"/>
      <p:bldP spid="14" grpId="0" animBg="1"/>
      <p:bldP spid="16" grpId="0" animBg="1"/>
      <p:bldP spid="24" grpId="0"/>
      <p:bldP spid="25" grpId="0"/>
      <p:bldP spid="26" grpId="0"/>
      <p:bldP spid="30" grpId="0"/>
      <p:bldP spid="31" grpId="0" animBg="1"/>
      <p:bldP spid="32" grpId="0" animBg="1"/>
      <p:bldP spid="36" grpId="0" animBg="1"/>
      <p:bldP spid="37" grpId="0" animBg="1"/>
      <p:bldP spid="41" grpId="0"/>
      <p:bldP spid="42" grpId="0"/>
      <p:bldP spid="43" grpId="0"/>
      <p:bldP spid="44" grpId="0"/>
      <p:bldP spid="45" grpId="0"/>
      <p:bldP spid="49" grpId="0" animBg="1"/>
      <p:bldP spid="51" grpId="0"/>
      <p:bldP spid="5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9208" y="123478"/>
            <a:ext cx="8229600" cy="1933723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rgbClr val="C00000"/>
                </a:solidFill>
              </a:rPr>
              <a:t>Равнодействующая сила — </a:t>
            </a:r>
            <a:r>
              <a:rPr lang="ru-RU" sz="2800" dirty="0" smtClean="0"/>
              <a:t>сила, которая производит на тело такое же действие, как и несколько одновременно действующих на него сил и равная геометрической сумме этих сил</a:t>
            </a:r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24" b="100000" l="484" r="100000">
                        <a14:foregroundMark x1="51452" y1="14319" x2="62097" y2="15473"/>
                        <a14:foregroundMark x1="71613" y1="30023" x2="77742" y2="25173"/>
                        <a14:foregroundMark x1="77419" y1="20785" x2="80323" y2="14319"/>
                        <a14:foregroundMark x1="79032" y1="25404" x2="85484" y2="24249"/>
                        <a14:foregroundMark x1="88710" y1="20785" x2="88710" y2="19861"/>
                        <a14:foregroundMark x1="92419" y1="24942" x2="92419" y2="24942"/>
                        <a14:foregroundMark x1="90806" y1="24249" x2="90806" y2="24249"/>
                        <a14:foregroundMark x1="88548" y1="24942" x2="88548" y2="24942"/>
                        <a14:foregroundMark x1="86452" y1="26328" x2="86452" y2="26328"/>
                        <a14:foregroundMark x1="65968" y1="15704" x2="65968" y2="15704"/>
                        <a14:foregroundMark x1="64032" y1="9469" x2="64032" y2="9469"/>
                        <a14:foregroundMark x1="63387" y1="8776" x2="63387" y2="8776"/>
                        <a14:foregroundMark x1="54677" y1="19630" x2="54677" y2="19630"/>
                        <a14:foregroundMark x1="47097" y1="14781" x2="47097" y2="14781"/>
                        <a14:foregroundMark x1="49839" y1="15704" x2="49839" y2="15704"/>
                        <a14:foregroundMark x1="48871" y1="15935" x2="48871" y2="15935"/>
                        <a14:foregroundMark x1="65806" y1="23788" x2="65806" y2="23788"/>
                        <a14:foregroundMark x1="62903" y1="25173" x2="62903" y2="25173"/>
                        <a14:foregroundMark x1="61613" y1="24249" x2="61613" y2="24249"/>
                        <a14:foregroundMark x1="61613" y1="25404" x2="61613" y2="25404"/>
                        <a14:foregroundMark x1="60000" y1="24018" x2="60000" y2="24018"/>
                        <a14:foregroundMark x1="59355" y1="24018" x2="59355" y2="24018"/>
                        <a14:foregroundMark x1="58387" y1="20554" x2="58387" y2="20554"/>
                        <a14:foregroundMark x1="57097" y1="19400" x2="57097" y2="19400"/>
                        <a14:foregroundMark x1="56290" y1="19400" x2="56290" y2="19400"/>
                        <a14:foregroundMark x1="58871" y1="21940" x2="58871" y2="21940"/>
                        <a14:foregroundMark x1="67742" y1="24942" x2="67742" y2="24942"/>
                        <a14:foregroundMark x1="67419" y1="26097" x2="67419" y2="26097"/>
                        <a14:foregroundMark x1="80161" y1="9007" x2="80161" y2="9007"/>
                        <a14:foregroundMark x1="79839" y1="5543" x2="79839" y2="5543"/>
                        <a14:foregroundMark x1="81452" y1="3926" x2="81452" y2="3926"/>
                        <a14:foregroundMark x1="84194" y1="3926" x2="84194" y2="3926"/>
                        <a14:foregroundMark x1="85484" y1="4157" x2="85484" y2="4157"/>
                        <a14:foregroundMark x1="92258" y1="5543" x2="92258" y2="5543"/>
                        <a14:foregroundMark x1="91290" y1="18245" x2="91290" y2="18245"/>
                        <a14:foregroundMark x1="85000" y1="20092" x2="85000" y2="20092"/>
                        <a14:foregroundMark x1="87742" y1="18476" x2="87742" y2="18476"/>
                        <a14:foregroundMark x1="67742" y1="39030" x2="67742" y2="39030"/>
                        <a14:foregroundMark x1="67097" y1="39492" x2="67097" y2="39492"/>
                        <a14:foregroundMark x1="69677" y1="37413" x2="69677" y2="37413"/>
                        <a14:foregroundMark x1="68871" y1="38106" x2="68871" y2="38106"/>
                        <a14:foregroundMark x1="67903" y1="35566" x2="67903" y2="35566"/>
                        <a14:foregroundMark x1="67419" y1="36259" x2="67419" y2="36259"/>
                        <a14:foregroundMark x1="97419" y1="26790" x2="97419" y2="26790"/>
                        <a14:foregroundMark x1="97581" y1="25866" x2="97581" y2="25866"/>
                        <a14:foregroundMark x1="96290" y1="24249" x2="96290" y2="24249"/>
                        <a14:foregroundMark x1="95161" y1="22864" x2="95161" y2="22864"/>
                        <a14:foregroundMark x1="93710" y1="21016" x2="93710" y2="21016"/>
                        <a14:foregroundMark x1="92581" y1="19400" x2="92581" y2="19400"/>
                        <a14:foregroundMark x1="62742" y1="12240" x2="62742" y2="12240"/>
                        <a14:foregroundMark x1="64839" y1="12009" x2="64839" y2="12009"/>
                        <a14:backgroundMark x1="17742" y1="25404" x2="17742" y2="25404"/>
                        <a14:backgroundMark x1="20968" y1="35104" x2="20968" y2="35104"/>
                        <a14:backgroundMark x1="25968" y1="35566" x2="25968" y2="35566"/>
                        <a14:backgroundMark x1="28226" y1="32564" x2="28226" y2="32564"/>
                        <a14:backgroundMark x1="23548" y1="36721" x2="23548" y2="36721"/>
                        <a14:backgroundMark x1="59839" y1="78522" x2="59839" y2="78522"/>
                        <a14:backgroundMark x1="65806" y1="67436" x2="65806" y2="67436"/>
                        <a14:backgroundMark x1="70323" y1="78984" x2="70323" y2="789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22" y="2159594"/>
            <a:ext cx="3816425" cy="2666084"/>
          </a:xfrm>
          <a:prstGeom prst="rect">
            <a:avLst/>
          </a:prstGeom>
        </p:spPr>
      </p:pic>
      <p:cxnSp>
        <p:nvCxnSpPr>
          <p:cNvPr id="24" name="Прямая со стрелкой 23"/>
          <p:cNvCxnSpPr/>
          <p:nvPr/>
        </p:nvCxnSpPr>
        <p:spPr>
          <a:xfrm>
            <a:off x="2823531" y="3744815"/>
            <a:ext cx="432796" cy="115170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>
            <a:off x="5085238" y="3517299"/>
            <a:ext cx="432796" cy="115170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 flipH="1" flipV="1">
            <a:off x="3789094" y="3148451"/>
            <a:ext cx="1296144" cy="3779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 flipH="1" flipV="1">
            <a:off x="376007" y="2735947"/>
            <a:ext cx="1296144" cy="3779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3789094" y="3160763"/>
            <a:ext cx="432796" cy="1151702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 flipH="1" flipV="1">
            <a:off x="4221890" y="4291014"/>
            <a:ext cx="1296144" cy="377987"/>
          </a:xfrm>
          <a:prstGeom prst="straightConnector1">
            <a:avLst/>
          </a:prstGeom>
          <a:ln>
            <a:prstDash val="dash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 flipV="1">
            <a:off x="4221890" y="3517299"/>
            <a:ext cx="863348" cy="773716"/>
          </a:xfrm>
          <a:prstGeom prst="straightConnector1">
            <a:avLst/>
          </a:prstGeom>
          <a:ln w="28575">
            <a:solidFill>
              <a:srgbClr val="7030A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 flipV="1">
            <a:off x="5085238" y="2752454"/>
            <a:ext cx="863348" cy="77371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 flipV="1">
            <a:off x="2896287" y="2376237"/>
            <a:ext cx="863348" cy="77371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 rot="19010434">
                <a:off x="5089078" y="2873397"/>
                <a:ext cx="425116" cy="3684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6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ru-RU" sz="1600" b="0" i="1" baseline="-25000" smtClean="0">
                          <a:latin typeface="Cambria Math"/>
                        </a:rPr>
                        <m:t>л</m:t>
                      </m:r>
                    </m:oMath>
                  </m:oMathPara>
                </a14:m>
                <a:endParaRPr lang="ru-RU" sz="1600" baseline="-250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010434">
                <a:off x="5089078" y="2873397"/>
                <a:ext cx="425116" cy="368499"/>
              </a:xfrm>
              <a:prstGeom prst="rect">
                <a:avLst/>
              </a:prstGeom>
              <a:blipFill rotWithShape="1">
                <a:blip r:embed="rId4"/>
                <a:stretch>
                  <a:fillRect t="-15054" r="-10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 rot="960311">
                <a:off x="4329137" y="2976952"/>
                <a:ext cx="425116" cy="3684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6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ru-RU" sz="1600" b="0" i="1" baseline="-25000" smtClean="0">
                          <a:latin typeface="Cambria Math"/>
                        </a:rPr>
                        <m:t>р</m:t>
                      </m:r>
                    </m:oMath>
                  </m:oMathPara>
                </a14:m>
                <a:endParaRPr lang="ru-RU" sz="1600" baseline="-250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960311">
                <a:off x="4329137" y="2976952"/>
                <a:ext cx="425116" cy="368499"/>
              </a:xfrm>
              <a:prstGeom prst="rect">
                <a:avLst/>
              </a:prstGeom>
              <a:blipFill rotWithShape="1">
                <a:blip r:embed="rId5"/>
                <a:stretch>
                  <a:fillRect t="-5063" r="-1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 rot="20198016">
                <a:off x="5181963" y="3748039"/>
                <a:ext cx="457176" cy="3684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6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ru-RU" sz="1600" b="0" i="1" baseline="-25000" smtClean="0">
                          <a:latin typeface="Cambria Math"/>
                        </a:rPr>
                        <m:t>щ</m:t>
                      </m:r>
                    </m:oMath>
                  </m:oMathPara>
                </a14:m>
                <a:endParaRPr lang="ru-RU" sz="1600" baseline="-250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198016">
                <a:off x="5181963" y="3748039"/>
                <a:ext cx="457176" cy="368499"/>
              </a:xfrm>
              <a:prstGeom prst="rect">
                <a:avLst/>
              </a:prstGeom>
              <a:blipFill rotWithShape="1">
                <a:blip r:embed="rId6"/>
                <a:stretch>
                  <a:fillRect t="-13953" r="-752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 rot="19010434">
                <a:off x="4086377" y="3599049"/>
                <a:ext cx="910634" cy="3684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6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ru-RU" sz="1600" b="0" i="1" baseline="-25000" smtClean="0">
                          <a:latin typeface="Cambria Math"/>
                        </a:rPr>
                        <m:t>р</m:t>
                      </m:r>
                      <m:r>
                        <a:rPr lang="ru-RU" sz="1600" b="0" i="1" smtClean="0">
                          <a:latin typeface="Cambria Math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ru-RU" sz="16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ru-RU" sz="1600" b="0" i="1" baseline="-25000" smtClean="0">
                          <a:latin typeface="Cambria Math"/>
                        </a:rPr>
                        <m:t>щ</m:t>
                      </m:r>
                    </m:oMath>
                  </m:oMathPara>
                </a14:m>
                <a:endParaRPr lang="ru-RU" sz="1600" baseline="-25000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010434">
                <a:off x="4086377" y="3599049"/>
                <a:ext cx="910634" cy="368499"/>
              </a:xfrm>
              <a:prstGeom prst="rect">
                <a:avLst/>
              </a:prstGeom>
              <a:blipFill rotWithShape="1">
                <a:blip r:embed="rId7"/>
                <a:stretch>
                  <a:fillRect t="-12245" r="-328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 rot="20198016">
                <a:off x="3599350" y="3624257"/>
                <a:ext cx="457176" cy="3684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6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ru-RU" sz="1600" b="0" i="1" baseline="-25000" smtClean="0">
                          <a:latin typeface="Cambria Math"/>
                        </a:rPr>
                        <m:t>щ</m:t>
                      </m:r>
                    </m:oMath>
                  </m:oMathPara>
                </a14:m>
                <a:endParaRPr lang="ru-RU" sz="1600" baseline="-250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198016">
                <a:off x="3599350" y="3624257"/>
                <a:ext cx="457176" cy="368499"/>
              </a:xfrm>
              <a:prstGeom prst="rect">
                <a:avLst/>
              </a:prstGeom>
              <a:blipFill rotWithShape="1">
                <a:blip r:embed="rId8"/>
                <a:stretch>
                  <a:fillRect t="-13953" r="-638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 rot="960311">
                <a:off x="4620095" y="4484751"/>
                <a:ext cx="425116" cy="3684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6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ru-RU" sz="1600" b="0" i="1" baseline="-25000" smtClean="0">
                          <a:latin typeface="Cambria Math"/>
                        </a:rPr>
                        <m:t>р</m:t>
                      </m:r>
                    </m:oMath>
                  </m:oMathPara>
                </a14:m>
                <a:endParaRPr lang="ru-RU" sz="1600" baseline="-25000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960311">
                <a:off x="4620095" y="4484751"/>
                <a:ext cx="425116" cy="368499"/>
              </a:xfrm>
              <a:prstGeom prst="rect">
                <a:avLst/>
              </a:prstGeom>
              <a:blipFill rotWithShape="1">
                <a:blip r:embed="rId9"/>
                <a:stretch>
                  <a:fillRect t="-6410" r="-1647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316479" y="2063744"/>
                <a:ext cx="4399474" cy="5088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4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ru-RU" sz="2400" b="0" i="1" baseline="-25000" smtClean="0">
                          <a:latin typeface="Cambria Math"/>
                        </a:rPr>
                        <m:t>р</m:t>
                      </m:r>
                      <m:r>
                        <a:rPr lang="en-US" sz="2400" b="0" i="1" smtClean="0">
                          <a:latin typeface="Cambria Math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ru-RU" sz="24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ru-RU" sz="2400" b="0" i="1" baseline="-25000" smtClean="0">
                          <a:latin typeface="Cambria Math"/>
                        </a:rPr>
                        <m:t>щ</m:t>
                      </m:r>
                      <m:r>
                        <a:rPr lang="en-US" sz="2400" b="0" i="1" smtClean="0">
                          <a:latin typeface="Cambria Math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ru-RU" sz="24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ru-RU" sz="2400" b="0" i="1" baseline="-25000" smtClean="0">
                          <a:latin typeface="Cambria Math"/>
                        </a:rPr>
                        <m:t>л</m:t>
                      </m:r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ru-RU" sz="24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ru-RU" sz="2400" b="0" i="1" baseline="-25000" smtClean="0">
                          <a:latin typeface="Cambria Math"/>
                        </a:rPr>
                        <m:t>р+щ</m:t>
                      </m:r>
                      <m:r>
                        <a:rPr lang="en-US" sz="2400" b="0" i="1" smtClean="0">
                          <a:latin typeface="Cambria Math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ru-RU" sz="24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ru-RU" sz="2400" b="0" i="1" baseline="-25000" smtClean="0">
                          <a:latin typeface="Cambria Math"/>
                        </a:rPr>
                        <m:t>л</m:t>
                      </m:r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ru-RU" sz="24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0</m:t>
                          </m:r>
                        </m:e>
                      </m:acc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6479" y="2063744"/>
                <a:ext cx="4399474" cy="508857"/>
              </a:xfrm>
              <a:prstGeom prst="rect">
                <a:avLst/>
              </a:prstGeom>
              <a:blipFill rotWithShape="1">
                <a:blip r:embed="rId11"/>
                <a:stretch>
                  <a:fillRect b="-481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Прямая со стрелкой 20"/>
          <p:cNvCxnSpPr/>
          <p:nvPr/>
        </p:nvCxnSpPr>
        <p:spPr>
          <a:xfrm flipV="1">
            <a:off x="6300940" y="3492636"/>
            <a:ext cx="863348" cy="773716"/>
          </a:xfrm>
          <a:prstGeom prst="straightConnector1">
            <a:avLst/>
          </a:prstGeom>
          <a:ln w="28575">
            <a:solidFill>
              <a:srgbClr val="7030A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V="1">
            <a:off x="7164288" y="2718920"/>
            <a:ext cx="863348" cy="77371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 rot="19010434">
                <a:off x="7168128" y="2839863"/>
                <a:ext cx="425116" cy="3684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6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ru-RU" sz="1600" b="0" i="1" baseline="-25000" smtClean="0">
                          <a:latin typeface="Cambria Math"/>
                        </a:rPr>
                        <m:t>л</m:t>
                      </m:r>
                    </m:oMath>
                  </m:oMathPara>
                </a14:m>
                <a:endParaRPr lang="ru-RU" sz="1600" baseline="-250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010434">
                <a:off x="7168128" y="2839863"/>
                <a:ext cx="425116" cy="368499"/>
              </a:xfrm>
              <a:prstGeom prst="rect">
                <a:avLst/>
              </a:prstGeom>
              <a:blipFill rotWithShape="1">
                <a:blip r:embed="rId12"/>
                <a:stretch>
                  <a:fillRect t="-15217" r="-10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 rot="19010434">
                <a:off x="6165427" y="3565515"/>
                <a:ext cx="910634" cy="3684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6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ru-RU" sz="1600" b="0" i="1" baseline="-25000" smtClean="0">
                          <a:latin typeface="Cambria Math"/>
                        </a:rPr>
                        <m:t>р</m:t>
                      </m:r>
                      <m:r>
                        <a:rPr lang="ru-RU" sz="1600" b="0" i="1" smtClean="0">
                          <a:latin typeface="Cambria Math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ru-RU" sz="16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ru-RU" sz="1600" b="0" i="1" baseline="-25000" smtClean="0">
                          <a:latin typeface="Cambria Math"/>
                        </a:rPr>
                        <m:t>щ</m:t>
                      </m:r>
                    </m:oMath>
                  </m:oMathPara>
                </a14:m>
                <a:endParaRPr lang="ru-RU" sz="1600" baseline="-250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010434">
                <a:off x="6165427" y="3565515"/>
                <a:ext cx="910634" cy="368499"/>
              </a:xfrm>
              <a:prstGeom prst="rect">
                <a:avLst/>
              </a:prstGeom>
              <a:blipFill rotWithShape="1">
                <a:blip r:embed="rId13"/>
                <a:stretch>
                  <a:fillRect t="-12162" r="-328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Прямоугольник 26"/>
          <p:cNvSpPr/>
          <p:nvPr/>
        </p:nvSpPr>
        <p:spPr>
          <a:xfrm>
            <a:off x="3978033" y="341938"/>
            <a:ext cx="525658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Однажды Лебедь, Рак, да Щука</a:t>
            </a:r>
          </a:p>
          <a:p>
            <a:pPr algn="ctr"/>
            <a:r>
              <a:rPr lang="ru-RU" dirty="0"/>
              <a:t>Везти с поклажей воз взялись,</a:t>
            </a:r>
          </a:p>
          <a:p>
            <a:pPr algn="ctr"/>
            <a:r>
              <a:rPr lang="ru-RU" dirty="0"/>
              <a:t>И вместе трое все в него впряглись;</a:t>
            </a:r>
          </a:p>
          <a:p>
            <a:pPr algn="ctr"/>
            <a:r>
              <a:rPr lang="ru-RU" dirty="0"/>
              <a:t>Из кожи лезут вон, а возу все нет ходу!</a:t>
            </a:r>
          </a:p>
          <a:p>
            <a:pPr algn="ctr"/>
            <a:r>
              <a:rPr lang="ru-RU" dirty="0"/>
              <a:t>Поклажа бы для них казалась и легка:</a:t>
            </a:r>
          </a:p>
          <a:p>
            <a:pPr algn="ctr"/>
            <a:r>
              <a:rPr lang="ru-RU" dirty="0"/>
              <a:t>Да Лебедь рвется в облака,</a:t>
            </a:r>
          </a:p>
          <a:p>
            <a:pPr algn="ctr"/>
            <a:r>
              <a:rPr lang="ru-RU" dirty="0"/>
              <a:t>Рак пятится назад, а Щука тянет в воду.</a:t>
            </a:r>
          </a:p>
          <a:p>
            <a:pPr algn="ctr"/>
            <a:r>
              <a:rPr lang="ru-RU" dirty="0"/>
              <a:t>Кто виноват из них, кто прав, — судить не нам;</a:t>
            </a:r>
          </a:p>
          <a:p>
            <a:pPr algn="ctr"/>
            <a:r>
              <a:rPr lang="ru-RU" dirty="0"/>
              <a:t>Да только воз и ныне там.</a:t>
            </a:r>
          </a:p>
        </p:txBody>
      </p:sp>
    </p:spTree>
    <p:extLst>
      <p:ext uri="{BB962C8B-B14F-4D97-AF65-F5344CB8AC3E}">
        <p14:creationId xmlns:p14="http://schemas.microsoft.com/office/powerpoint/2010/main" val="87608911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1" grpId="0"/>
      <p:bldP spid="52" grpId="0"/>
      <p:bldP spid="53" grpId="0"/>
      <p:bldP spid="54" grpId="0"/>
      <p:bldP spid="55" grpId="0"/>
      <p:bldP spid="56" grpId="0"/>
      <p:bldP spid="5" grpId="0"/>
      <p:bldP spid="23" grpId="0"/>
      <p:bldP spid="25" grpId="0"/>
      <p:bldP spid="27" grpId="0"/>
      <p:bldP spid="27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7984" y="367750"/>
            <a:ext cx="4556451" cy="112086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Масса</a:t>
            </a:r>
            <a:r>
              <a:rPr lang="ru-RU" sz="1800" dirty="0" smtClean="0">
                <a:solidFill>
                  <a:schemeClr val="tx2"/>
                </a:solidFill>
              </a:rPr>
              <a:t> </a:t>
            </a:r>
            <a:r>
              <a:rPr lang="ru-RU" sz="1800" dirty="0" smtClean="0"/>
              <a:t>(лат. «глыба»)</a:t>
            </a:r>
            <a:br>
              <a:rPr lang="ru-RU" sz="1800" dirty="0" smtClean="0"/>
            </a:br>
            <a:r>
              <a:rPr lang="ru-RU" sz="2000" dirty="0" smtClean="0"/>
              <a:t>количественная мера инертных и гравитационных свойств тела</a:t>
            </a:r>
            <a:r>
              <a:rPr lang="ru-RU" sz="2000" dirty="0" smtClean="0">
                <a:solidFill>
                  <a:schemeClr val="tx2"/>
                </a:solidFill>
              </a:rPr>
              <a:t/>
            </a:r>
            <a:br>
              <a:rPr lang="ru-RU" sz="2000" dirty="0" smtClean="0">
                <a:solidFill>
                  <a:schemeClr val="tx2"/>
                </a:solidFill>
              </a:rPr>
            </a:br>
            <a:endParaRPr lang="ru-RU" sz="1200" dirty="0">
              <a:solidFill>
                <a:schemeClr val="tx2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995741" y="928184"/>
            <a:ext cx="3103387" cy="0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995740" y="1918694"/>
            <a:ext cx="3103387" cy="0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995116" y="540665"/>
            <a:ext cx="756932" cy="364925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50000"/>
                  <a:satMod val="300000"/>
                </a:schemeClr>
              </a:gs>
              <a:gs pos="35000">
                <a:schemeClr val="accent4">
                  <a:tint val="37000"/>
                  <a:satMod val="300000"/>
                </a:schemeClr>
              </a:gs>
              <a:gs pos="100000">
                <a:schemeClr val="accent4">
                  <a:tint val="15000"/>
                  <a:satMod val="350000"/>
                </a:schemeClr>
              </a:gs>
            </a:gsLst>
            <a:lin ang="2700000" scaled="1"/>
            <a:tileRect/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0,1 кг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5217" y="461627"/>
            <a:ext cx="698525" cy="69919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3528" y="1342977"/>
            <a:ext cx="698525" cy="699190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1008684" y="1176069"/>
            <a:ext cx="756932" cy="71386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0,2 кг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4427984" y="1348570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Впервые  слово было введено в науку И. Ньютоном</a:t>
            </a:r>
            <a:endParaRPr lang="ru-RU" sz="1400" dirty="0"/>
          </a:p>
        </p:txBody>
      </p:sp>
      <p:sp>
        <p:nvSpPr>
          <p:cNvPr id="26" name="TextBox 25"/>
          <p:cNvSpPr txBox="1"/>
          <p:nvPr/>
        </p:nvSpPr>
        <p:spPr>
          <a:xfrm>
            <a:off x="6372200" y="1695683"/>
            <a:ext cx="23134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1 мг = 0,000001 кг = 1∙10</a:t>
            </a:r>
            <a:r>
              <a:rPr lang="ru-RU" sz="1400" baseline="30000" dirty="0" smtClean="0"/>
              <a:t>-6</a:t>
            </a:r>
            <a:r>
              <a:rPr lang="ru-RU" sz="1400" dirty="0" smtClean="0"/>
              <a:t> кг</a:t>
            </a:r>
            <a:endParaRPr lang="ru-RU" sz="1400" dirty="0"/>
          </a:p>
        </p:txBody>
      </p:sp>
      <p:sp>
        <p:nvSpPr>
          <p:cNvPr id="29" name="TextBox 28"/>
          <p:cNvSpPr txBox="1"/>
          <p:nvPr/>
        </p:nvSpPr>
        <p:spPr>
          <a:xfrm>
            <a:off x="6570170" y="2067439"/>
            <a:ext cx="1917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1 г = 0,001 кг = 1∙10</a:t>
            </a:r>
            <a:r>
              <a:rPr lang="ru-RU" sz="1400" baseline="30000" dirty="0" smtClean="0"/>
              <a:t>-3</a:t>
            </a:r>
            <a:r>
              <a:rPr lang="ru-RU" sz="1400" dirty="0" smtClean="0"/>
              <a:t> кг</a:t>
            </a:r>
            <a:endParaRPr lang="ru-RU" sz="1400" dirty="0"/>
          </a:p>
        </p:txBody>
      </p:sp>
      <p:sp>
        <p:nvSpPr>
          <p:cNvPr id="30" name="TextBox 29"/>
          <p:cNvSpPr txBox="1"/>
          <p:nvPr/>
        </p:nvSpPr>
        <p:spPr>
          <a:xfrm>
            <a:off x="6607841" y="2464078"/>
            <a:ext cx="18421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1 т = 1000 кг = 1∙10</a:t>
            </a:r>
            <a:r>
              <a:rPr lang="ru-RU" sz="1400" baseline="30000" dirty="0" smtClean="0"/>
              <a:t>3</a:t>
            </a:r>
            <a:r>
              <a:rPr lang="ru-RU" sz="1400" dirty="0" smtClean="0"/>
              <a:t> кг</a:t>
            </a:r>
            <a:endParaRPr lang="ru-RU" sz="1400" dirty="0"/>
          </a:p>
        </p:txBody>
      </p:sp>
      <p:sp>
        <p:nvSpPr>
          <p:cNvPr id="27" name="TextBox 26"/>
          <p:cNvSpPr txBox="1"/>
          <p:nvPr/>
        </p:nvSpPr>
        <p:spPr>
          <a:xfrm>
            <a:off x="1228406" y="2319078"/>
            <a:ext cx="23374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Свойства массы:</a:t>
            </a:r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77709" y="2686920"/>
            <a:ext cx="42388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1. </a:t>
            </a:r>
            <a:r>
              <a:rPr lang="ru-RU" dirty="0"/>
              <a:t>Масса тела не зависит от скорости его </a:t>
            </a:r>
            <a:r>
              <a:rPr lang="ru-RU" dirty="0" smtClean="0"/>
              <a:t>движения (при </a:t>
            </a:r>
            <a:r>
              <a:rPr lang="el-GR" dirty="0" smtClean="0"/>
              <a:t>υ</a:t>
            </a:r>
            <a:r>
              <a:rPr lang="en-US" dirty="0" smtClean="0"/>
              <a:t> &lt;&lt; </a:t>
            </a:r>
            <a:r>
              <a:rPr lang="en-US" i="1" dirty="0" smtClean="0"/>
              <a:t>c</a:t>
            </a:r>
            <a:r>
              <a:rPr lang="en-US" dirty="0" smtClean="0"/>
              <a:t>)</a:t>
            </a:r>
            <a:endParaRPr lang="ru-RU" dirty="0"/>
          </a:p>
        </p:txBody>
      </p:sp>
      <p:sp>
        <p:nvSpPr>
          <p:cNvPr id="33" name="TextBox 32"/>
          <p:cNvSpPr txBox="1"/>
          <p:nvPr/>
        </p:nvSpPr>
        <p:spPr>
          <a:xfrm>
            <a:off x="261161" y="3294315"/>
            <a:ext cx="42388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</a:t>
            </a:r>
            <a:r>
              <a:rPr lang="ru-RU" dirty="0" smtClean="0"/>
              <a:t>. Массе тела присуще свойство аддитивности</a:t>
            </a:r>
            <a:endParaRPr lang="ru-RU" dirty="0"/>
          </a:p>
        </p:txBody>
      </p:sp>
      <p:sp>
        <p:nvSpPr>
          <p:cNvPr id="34" name="TextBox 33"/>
          <p:cNvSpPr txBox="1"/>
          <p:nvPr/>
        </p:nvSpPr>
        <p:spPr>
          <a:xfrm>
            <a:off x="262833" y="3913889"/>
            <a:ext cx="42388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3. Для замкнутой системы тел выполняется закон сохранения массы</a:t>
            </a:r>
            <a:endParaRPr lang="ru-RU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3483" y="3033528"/>
            <a:ext cx="2320739" cy="15010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0973" y="1642233"/>
            <a:ext cx="2420040" cy="242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59885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2.34568E-6 L 0.14966 -2.34568E-6 " pathEditMode="relative" rAng="0" ptsTypes="AA">
                                      <p:cBhvr>
                                        <p:cTn id="28" dur="4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8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  <p:bldP spid="9" grpId="1" animBg="1"/>
      <p:bldP spid="17" grpId="0" animBg="1"/>
      <p:bldP spid="17" grpId="1" animBg="1"/>
      <p:bldP spid="20" grpId="0"/>
      <p:bldP spid="26" grpId="0"/>
      <p:bldP spid="29" grpId="0"/>
      <p:bldP spid="30" grpId="0"/>
      <p:bldP spid="27" grpId="0"/>
      <p:bldP spid="28" grpId="0"/>
      <p:bldP spid="33" grpId="0"/>
      <p:bldP spid="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25824" y="3449054"/>
            <a:ext cx="2561442" cy="1250147"/>
          </a:xfrm>
        </p:spPr>
        <p:txBody>
          <a:bodyPr>
            <a:noAutofit/>
          </a:bodyPr>
          <a:lstStyle/>
          <a:p>
            <a:r>
              <a:rPr lang="ru-RU" sz="1600" dirty="0"/>
              <a:t>м</a:t>
            </a:r>
            <a:r>
              <a:rPr lang="ru-RU" sz="1600" dirty="0" smtClean="0"/>
              <a:t>ассы двух взаимодействующих тел обратно пропорциональны модулям возникших при этом ускорений</a:t>
            </a:r>
            <a:endParaRPr lang="ru-RU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28596" y="1282758"/>
            <a:ext cx="321825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tx2"/>
                </a:solidFill>
              </a:rPr>
              <a:t>С помощью рычажных </a:t>
            </a:r>
          </a:p>
          <a:p>
            <a:pPr algn="ctr"/>
            <a:r>
              <a:rPr lang="ru-RU" sz="2400" dirty="0" smtClean="0">
                <a:solidFill>
                  <a:schemeClr val="tx2"/>
                </a:solidFill>
              </a:rPr>
              <a:t> весов </a:t>
            </a:r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62257" y="1282757"/>
            <a:ext cx="37737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tx2"/>
                </a:solidFill>
              </a:rPr>
              <a:t>Измеряя ускорения </a:t>
            </a:r>
          </a:p>
          <a:p>
            <a:pPr algn="ctr"/>
            <a:r>
              <a:rPr lang="ru-RU" sz="2400" dirty="0" smtClean="0">
                <a:solidFill>
                  <a:schemeClr val="tx2"/>
                </a:solidFill>
              </a:rPr>
              <a:t>тел при их взаимодействии</a:t>
            </a:r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915816" y="292829"/>
            <a:ext cx="33516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</a:rPr>
              <a:t>Измерение массы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14" name="Стрелка вниз 13"/>
          <p:cNvSpPr/>
          <p:nvPr/>
        </p:nvSpPr>
        <p:spPr>
          <a:xfrm rot="18848243" flipH="1">
            <a:off x="5952264" y="703085"/>
            <a:ext cx="110278" cy="752435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424515" y="2241683"/>
                <a:ext cx="1368580" cy="7852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400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sz="240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sz="240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ru-RU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2400" b="0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4515" y="2241683"/>
                <a:ext cx="1368580" cy="78528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Скругленный прямоугольник 15"/>
          <p:cNvSpPr/>
          <p:nvPr/>
        </p:nvSpPr>
        <p:spPr>
          <a:xfrm>
            <a:off x="3424515" y="2241683"/>
            <a:ext cx="1368580" cy="78528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2653250" y="3112510"/>
            <a:ext cx="29111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Закон взаимодействия тел: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8" name="Стрелка вниз 17"/>
          <p:cNvSpPr/>
          <p:nvPr/>
        </p:nvSpPr>
        <p:spPr>
          <a:xfrm rot="2751757">
            <a:off x="3061774" y="691521"/>
            <a:ext cx="112305" cy="785821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357" y="2051352"/>
            <a:ext cx="2430068" cy="244637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4678" y="2240492"/>
            <a:ext cx="3265668" cy="97662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597" y="3217116"/>
            <a:ext cx="3095829" cy="128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17944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3" grpId="0"/>
      <p:bldP spid="14" grpId="0" animBg="1"/>
      <p:bldP spid="13" grpId="0"/>
      <p:bldP spid="16" grpId="0" animBg="1"/>
      <p:bldP spid="17" grpId="0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Прямая соединительная линия 31"/>
          <p:cNvCxnSpPr/>
          <p:nvPr/>
        </p:nvCxnSpPr>
        <p:spPr>
          <a:xfrm>
            <a:off x="1187625" y="1182759"/>
            <a:ext cx="4392487" cy="0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1195626" y="2955036"/>
            <a:ext cx="4384486" cy="490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7" name="Рисунок 4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7101" y="716202"/>
            <a:ext cx="698525" cy="699190"/>
          </a:xfrm>
          <a:prstGeom prst="rect">
            <a:avLst/>
          </a:prstGeom>
        </p:spPr>
      </p:pic>
      <p:pic>
        <p:nvPicPr>
          <p:cNvPr id="48" name="Рисунок 4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3414" y="2379319"/>
            <a:ext cx="698525" cy="699190"/>
          </a:xfrm>
          <a:prstGeom prst="rect">
            <a:avLst/>
          </a:prstGeom>
        </p:spPr>
      </p:pic>
      <p:cxnSp>
        <p:nvCxnSpPr>
          <p:cNvPr id="11" name="Прямая соединительная линия 10"/>
          <p:cNvCxnSpPr>
            <a:stCxn id="46" idx="2"/>
          </p:cNvCxnSpPr>
          <p:nvPr/>
        </p:nvCxnSpPr>
        <p:spPr>
          <a:xfrm>
            <a:off x="1565466" y="1160165"/>
            <a:ext cx="0" cy="4754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>
            <a:off x="4998814" y="1182759"/>
            <a:ext cx="0" cy="4754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1565466" y="1491630"/>
            <a:ext cx="3433348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>
            <a:off x="1565466" y="2955036"/>
            <a:ext cx="0" cy="4754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>
            <a:off x="3275112" y="2955036"/>
            <a:ext cx="0" cy="4754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 стрелкой 63"/>
          <p:cNvCxnSpPr/>
          <p:nvPr/>
        </p:nvCxnSpPr>
        <p:spPr>
          <a:xfrm>
            <a:off x="3275112" y="3291830"/>
            <a:ext cx="1723702" cy="0"/>
          </a:xfrm>
          <a:prstGeom prst="straightConnector1">
            <a:avLst/>
          </a:prstGeom>
          <a:ln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/>
          <p:nvPr/>
        </p:nvCxnSpPr>
        <p:spPr>
          <a:xfrm>
            <a:off x="1558438" y="3291830"/>
            <a:ext cx="1723702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4998814" y="2955526"/>
            <a:ext cx="0" cy="475481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Группа 18"/>
          <p:cNvGrpSpPr/>
          <p:nvPr/>
        </p:nvGrpSpPr>
        <p:grpSpPr>
          <a:xfrm>
            <a:off x="1187000" y="593774"/>
            <a:ext cx="1368776" cy="566391"/>
            <a:chOff x="1187000" y="593774"/>
            <a:chExt cx="1368776" cy="566391"/>
          </a:xfrm>
        </p:grpSpPr>
        <p:sp>
          <p:nvSpPr>
            <p:cNvPr id="46" name="Прямоугольник 45"/>
            <p:cNvSpPr/>
            <p:nvPr/>
          </p:nvSpPr>
          <p:spPr>
            <a:xfrm>
              <a:off x="1187000" y="795240"/>
              <a:ext cx="756932" cy="364925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tint val="50000"/>
                    <a:satMod val="300000"/>
                  </a:schemeClr>
                </a:gs>
                <a:gs pos="35000">
                  <a:schemeClr val="accent4">
                    <a:tint val="37000"/>
                    <a:satMod val="300000"/>
                  </a:schemeClr>
                </a:gs>
                <a:gs pos="100000">
                  <a:schemeClr val="accent4">
                    <a:tint val="15000"/>
                    <a:satMod val="350000"/>
                  </a:schemeClr>
                </a:gs>
              </a:gsLst>
              <a:lin ang="2700000" scaled="1"/>
              <a:tileRect/>
            </a:gradFill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 smtClean="0"/>
                <a:t>m</a:t>
              </a:r>
              <a:endParaRPr lang="ru-RU" dirty="0"/>
            </a:p>
          </p:txBody>
        </p:sp>
        <p:cxnSp>
          <p:nvCxnSpPr>
            <p:cNvPr id="8" name="Прямая со стрелкой 7"/>
            <p:cNvCxnSpPr>
              <a:stCxn id="46" idx="3"/>
            </p:cNvCxnSpPr>
            <p:nvPr/>
          </p:nvCxnSpPr>
          <p:spPr>
            <a:xfrm flipV="1">
              <a:off x="1943932" y="977702"/>
              <a:ext cx="611844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TextBox 1"/>
                <p:cNvSpPr txBox="1"/>
                <p:nvPr/>
              </p:nvSpPr>
              <p:spPr>
                <a:xfrm>
                  <a:off x="2032619" y="593774"/>
                  <a:ext cx="387670" cy="4029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ru-RU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𝐹</m:t>
                            </m:r>
                          </m:e>
                        </m:acc>
                      </m:oMath>
                    </m:oMathPara>
                  </a14:m>
                  <a:endParaRPr lang="ru-RU" dirty="0"/>
                </a:p>
              </p:txBody>
            </p:sp>
          </mc:Choice>
          <mc:Fallback xmlns="">
            <p:sp>
              <p:nvSpPr>
                <p:cNvPr id="2" name="TextBox 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32619" y="593774"/>
                  <a:ext cx="387670" cy="402931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 t="-22388" r="-31250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1" name="Группа 20"/>
          <p:cNvGrpSpPr/>
          <p:nvPr/>
        </p:nvGrpSpPr>
        <p:grpSpPr>
          <a:xfrm>
            <a:off x="1208570" y="2177853"/>
            <a:ext cx="1368776" cy="741462"/>
            <a:chOff x="1208570" y="2177853"/>
            <a:chExt cx="1368776" cy="741462"/>
          </a:xfrm>
        </p:grpSpPr>
        <p:sp>
          <p:nvSpPr>
            <p:cNvPr id="52" name="Прямоугольник 51"/>
            <p:cNvSpPr/>
            <p:nvPr/>
          </p:nvSpPr>
          <p:spPr>
            <a:xfrm>
              <a:off x="1208570" y="2205451"/>
              <a:ext cx="756932" cy="713864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2</a:t>
              </a:r>
              <a:r>
                <a:rPr lang="en-US" i="1" dirty="0" smtClean="0"/>
                <a:t>m</a:t>
              </a:r>
              <a:endParaRPr lang="ru-RU" dirty="0"/>
            </a:p>
          </p:txBody>
        </p:sp>
        <p:cxnSp>
          <p:nvCxnSpPr>
            <p:cNvPr id="58" name="Прямая со стрелкой 57"/>
            <p:cNvCxnSpPr/>
            <p:nvPr/>
          </p:nvCxnSpPr>
          <p:spPr>
            <a:xfrm flipV="1">
              <a:off x="1965502" y="2562383"/>
              <a:ext cx="611844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2032437" y="2177853"/>
                  <a:ext cx="387670" cy="4029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ru-RU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𝐹</m:t>
                            </m:r>
                          </m:e>
                        </m:acc>
                      </m:oMath>
                    </m:oMathPara>
                  </a14:m>
                  <a:endParaRPr lang="ru-RU" dirty="0"/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32437" y="2177853"/>
                  <a:ext cx="387670" cy="402931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t="-22727" r="-31250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992988" y="1420499"/>
                <a:ext cx="412292" cy="3629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𝑠</m:t>
                      </m:r>
                      <m:r>
                        <a:rPr lang="en-US" b="0" i="1" baseline="-25000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ru-RU" baseline="-250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2988" y="1420499"/>
                <a:ext cx="412292" cy="36298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141873" y="274391"/>
                <a:ext cx="1083117" cy="6387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en-US" b="0" i="1" baseline="-25000" smtClean="0">
                          <a:latin typeface="Cambria Math"/>
                        </a:rPr>
                        <m:t>1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𝑠</m:t>
                              </m:r>
                            </m:e>
                          </m:acc>
                          <m:r>
                            <a:rPr lang="en-US" b="0" i="1" baseline="-25000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1873" y="274391"/>
                <a:ext cx="1083117" cy="6387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280868" y="1886068"/>
                <a:ext cx="1083117" cy="6387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en-US" b="0" i="1" baseline="-25000" smtClean="0">
                          <a:latin typeface="Cambria Math"/>
                        </a:rPr>
                        <m:t>2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𝑠</m:t>
                              </m:r>
                            </m:e>
                          </m:acc>
                          <m:r>
                            <a:rPr lang="en-US" b="0" i="1" baseline="-25000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0868" y="1886068"/>
                <a:ext cx="1083117" cy="6387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2226454" y="3291830"/>
                <a:ext cx="412292" cy="3629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𝑠</m:t>
                      </m:r>
                      <m:r>
                        <a:rPr lang="en-US" b="0" i="1" baseline="-25000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ru-RU" baseline="-250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6454" y="3291830"/>
                <a:ext cx="412292" cy="362984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206110" y="3996683"/>
                <a:ext cx="933140" cy="6369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𝑠</m:t>
                          </m:r>
                        </m:e>
                      </m:acc>
                      <m:r>
                        <a:rPr lang="en-US" b="0" i="1" baseline="-25000" smtClean="0">
                          <a:latin typeface="Cambria Math"/>
                        </a:rPr>
                        <m:t>2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𝑠</m:t>
                              </m:r>
                            </m:e>
                          </m:acc>
                          <m:r>
                            <a:rPr lang="en-US" b="0" i="1" baseline="-25000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6110" y="3996683"/>
                <a:ext cx="933140" cy="636969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Стрелка вправо 6"/>
          <p:cNvSpPr/>
          <p:nvPr/>
        </p:nvSpPr>
        <p:spPr>
          <a:xfrm>
            <a:off x="2354590" y="4315167"/>
            <a:ext cx="327492" cy="1135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847892" y="3996683"/>
                <a:ext cx="1639423" cy="6387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en-US" b="0" i="1" baseline="-25000" smtClean="0">
                          <a:latin typeface="Cambria Math"/>
                        </a:rPr>
                        <m:t>2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𝑠</m:t>
                              </m:r>
                            </m:e>
                          </m:acc>
                          <m:r>
                            <a:rPr lang="en-US" b="0" i="1" baseline="-25000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𝑠</m:t>
                              </m:r>
                            </m:e>
                          </m:acc>
                          <m:r>
                            <a:rPr lang="en-US" b="0" i="1" baseline="-25000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7892" y="3996683"/>
                <a:ext cx="1639423" cy="63876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060227" y="4160045"/>
                <a:ext cx="1087221" cy="3629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en-US" b="0" i="1" baseline="-25000" smtClean="0">
                          <a:latin typeface="Cambria Math"/>
                        </a:rPr>
                        <m:t>1</m:t>
                      </m:r>
                      <m:r>
                        <a:rPr lang="en-US" b="0" i="1" smtClean="0">
                          <a:latin typeface="Cambria Math"/>
                        </a:rPr>
                        <m:t>=2</m:t>
                      </m:r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en-US" b="0" i="1" baseline="-25000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ru-RU" baseline="-250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0227" y="4160045"/>
                <a:ext cx="1087221" cy="362984"/>
              </a:xfrm>
              <a:prstGeom prst="rect">
                <a:avLst/>
              </a:prstGeom>
              <a:blipFill rotWithShape="1">
                <a:blip r:embed="rId11"/>
                <a:stretch>
                  <a:fillRect t="-21667" r="-1629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5508104" y="2967769"/>
            <a:ext cx="36724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tx2"/>
                </a:solidFill>
              </a:rPr>
              <a:t>Ускорение, приобретаемое телом обратно </a:t>
            </a:r>
            <a:r>
              <a:rPr lang="ru-RU" sz="2000" dirty="0" err="1" smtClean="0">
                <a:solidFill>
                  <a:schemeClr val="tx2"/>
                </a:solidFill>
              </a:rPr>
              <a:t>пропорцио-нально</a:t>
            </a:r>
            <a:r>
              <a:rPr lang="ru-RU" sz="2000" dirty="0" smtClean="0">
                <a:solidFill>
                  <a:schemeClr val="tx2"/>
                </a:solidFill>
              </a:rPr>
              <a:t> его массе</a:t>
            </a:r>
            <a:endParaRPr lang="ru-RU" sz="2000" dirty="0">
              <a:solidFill>
                <a:schemeClr val="tx2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723274" y="2967769"/>
            <a:ext cx="3241213" cy="1015663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65662">
            <a:off x="5774636" y="640411"/>
            <a:ext cx="984500" cy="203565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274391"/>
            <a:ext cx="1849576" cy="2082036"/>
          </a:xfrm>
          <a:prstGeom prst="rect">
            <a:avLst/>
          </a:prstGeom>
        </p:spPr>
      </p:pic>
      <p:sp>
        <p:nvSpPr>
          <p:cNvPr id="37" name="Стрелка вправо 36"/>
          <p:cNvSpPr/>
          <p:nvPr/>
        </p:nvSpPr>
        <p:spPr>
          <a:xfrm>
            <a:off x="4636288" y="4316065"/>
            <a:ext cx="327492" cy="1135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04152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58025E-6 L 0.37014 3.58025E-6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0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1.19173E-6 L 0.18906 -1.19173E-6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4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50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00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24" grpId="0"/>
      <p:bldP spid="25" grpId="0"/>
      <p:bldP spid="6" grpId="0"/>
      <p:bldP spid="7" grpId="0" animBg="1"/>
      <p:bldP spid="28" grpId="0"/>
      <p:bldP spid="10" grpId="0"/>
      <p:bldP spid="12" grpId="0"/>
      <p:bldP spid="15" grpId="0" animBg="1"/>
      <p:bldP spid="3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1187625" y="1451308"/>
            <a:ext cx="4320479" cy="0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1195626" y="3223585"/>
            <a:ext cx="4312478" cy="0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7101" y="984751"/>
            <a:ext cx="698525" cy="69919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3414" y="2647868"/>
            <a:ext cx="698525" cy="699190"/>
          </a:xfrm>
          <a:prstGeom prst="rect">
            <a:avLst/>
          </a:prstGeom>
        </p:spPr>
      </p:pic>
      <p:cxnSp>
        <p:nvCxnSpPr>
          <p:cNvPr id="13" name="Прямая соединительная линия 12"/>
          <p:cNvCxnSpPr/>
          <p:nvPr/>
        </p:nvCxnSpPr>
        <p:spPr>
          <a:xfrm>
            <a:off x="1565466" y="1428714"/>
            <a:ext cx="0" cy="4754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4998814" y="1451308"/>
            <a:ext cx="0" cy="4754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1565466" y="1760179"/>
            <a:ext cx="3433348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1565466" y="3223585"/>
            <a:ext cx="0" cy="4754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998814" y="3273111"/>
            <a:ext cx="0" cy="4754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1558438" y="3560379"/>
            <a:ext cx="3433348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36" name="Группа 35"/>
          <p:cNvGrpSpPr/>
          <p:nvPr/>
        </p:nvGrpSpPr>
        <p:grpSpPr>
          <a:xfrm>
            <a:off x="1187000" y="862323"/>
            <a:ext cx="1368776" cy="566390"/>
            <a:chOff x="1187000" y="593774"/>
            <a:chExt cx="1368776" cy="566390"/>
          </a:xfrm>
        </p:grpSpPr>
        <p:cxnSp>
          <p:nvCxnSpPr>
            <p:cNvPr id="10" name="Прямая со стрелкой 9"/>
            <p:cNvCxnSpPr/>
            <p:nvPr/>
          </p:nvCxnSpPr>
          <p:spPr>
            <a:xfrm flipV="1">
              <a:off x="1943932" y="977702"/>
              <a:ext cx="611844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Прямоугольник 19"/>
            <p:cNvSpPr/>
            <p:nvPr/>
          </p:nvSpPr>
          <p:spPr>
            <a:xfrm>
              <a:off x="1187000" y="795239"/>
              <a:ext cx="756932" cy="364925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tint val="50000"/>
                    <a:satMod val="300000"/>
                  </a:schemeClr>
                </a:gs>
                <a:gs pos="35000">
                  <a:schemeClr val="accent4">
                    <a:tint val="37000"/>
                    <a:satMod val="300000"/>
                  </a:schemeClr>
                </a:gs>
                <a:gs pos="100000">
                  <a:schemeClr val="accent4">
                    <a:tint val="15000"/>
                    <a:satMod val="350000"/>
                  </a:schemeClr>
                </a:gs>
              </a:gsLst>
              <a:lin ang="2700000" scaled="1"/>
              <a:tileRect/>
            </a:gradFill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 smtClean="0"/>
                <a:t>m</a:t>
              </a:r>
              <a:endParaRPr lang="ru-RU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/>
                <p:cNvSpPr txBox="1"/>
                <p:nvPr/>
              </p:nvSpPr>
              <p:spPr>
                <a:xfrm>
                  <a:off x="2032619" y="593774"/>
                  <a:ext cx="387670" cy="4029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ru-RU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𝐹</m:t>
                            </m:r>
                          </m:e>
                        </m:acc>
                      </m:oMath>
                    </m:oMathPara>
                  </a14:m>
                  <a:endParaRPr lang="ru-RU" dirty="0"/>
                </a:p>
              </p:txBody>
            </p:sp>
          </mc:Choice>
          <mc:Fallback xmlns="">
            <p:sp>
              <p:nvSpPr>
                <p:cNvPr id="23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32619" y="593774"/>
                  <a:ext cx="387670" cy="402931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 t="-22388" r="-31250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7" name="Группа 36"/>
          <p:cNvGrpSpPr/>
          <p:nvPr/>
        </p:nvGrpSpPr>
        <p:grpSpPr>
          <a:xfrm>
            <a:off x="1204556" y="2428003"/>
            <a:ext cx="1984634" cy="759863"/>
            <a:chOff x="1204556" y="2159454"/>
            <a:chExt cx="1984634" cy="759863"/>
          </a:xfrm>
        </p:grpSpPr>
        <p:cxnSp>
          <p:nvCxnSpPr>
            <p:cNvPr id="11" name="Прямая со стрелкой 10"/>
            <p:cNvCxnSpPr/>
            <p:nvPr/>
          </p:nvCxnSpPr>
          <p:spPr>
            <a:xfrm>
              <a:off x="1965502" y="2562385"/>
              <a:ext cx="1223688" cy="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Прямая соединительная линия 2"/>
            <p:cNvCxnSpPr/>
            <p:nvPr/>
          </p:nvCxnSpPr>
          <p:spPr>
            <a:xfrm>
              <a:off x="2555776" y="2487271"/>
              <a:ext cx="0" cy="15023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Прямоугольник 21"/>
            <p:cNvSpPr/>
            <p:nvPr/>
          </p:nvSpPr>
          <p:spPr>
            <a:xfrm>
              <a:off x="1204556" y="2205453"/>
              <a:ext cx="756932" cy="713864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2</a:t>
              </a:r>
              <a:r>
                <a:rPr lang="en-US" i="1" dirty="0" smtClean="0"/>
                <a:t>m</a:t>
              </a:r>
              <a:endParaRPr lang="ru-RU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2651933" y="2159454"/>
                  <a:ext cx="515910" cy="4029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  <m:acc>
                          <m:accPr>
                            <m:chr m:val="⃗"/>
                            <m:ctrlPr>
                              <a:rPr lang="ru-RU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𝐹</m:t>
                            </m:r>
                          </m:e>
                        </m:acc>
                      </m:oMath>
                    </m:oMathPara>
                  </a14:m>
                  <a:endParaRPr lang="ru-RU" dirty="0"/>
                </a:p>
              </p:txBody>
            </p:sp>
          </mc:Choice>
          <mc:Fallback xmlns=""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51933" y="2159454"/>
                  <a:ext cx="515910" cy="402931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t="-22727" r="-4705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2992988" y="1689048"/>
                <a:ext cx="3497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2988" y="1689048"/>
                <a:ext cx="349711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2992988" y="3514400"/>
                <a:ext cx="3497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2988" y="3514400"/>
                <a:ext cx="349711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3241230" y="345985"/>
                <a:ext cx="998158" cy="6387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en-US" b="0" i="1" baseline="-25000" smtClean="0">
                          <a:latin typeface="Cambria Math"/>
                        </a:rPr>
                        <m:t>1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𝑠</m:t>
                              </m:r>
                            </m:e>
                          </m:acc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1230" y="345985"/>
                <a:ext cx="998158" cy="6387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3241230" y="2191830"/>
                <a:ext cx="998158" cy="6387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en-US" b="0" i="1" baseline="-25000" smtClean="0">
                          <a:latin typeface="Cambria Math"/>
                        </a:rPr>
                        <m:t>2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𝑠</m:t>
                              </m:r>
                            </m:e>
                          </m:acc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1230" y="2191830"/>
                <a:ext cx="998158" cy="6387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/>
          <p:cNvSpPr txBox="1"/>
          <p:nvPr/>
        </p:nvSpPr>
        <p:spPr>
          <a:xfrm>
            <a:off x="6471435" y="503101"/>
            <a:ext cx="22364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Ускорение, приобретаемое телом прямо пропорционально  приложенной силе</a:t>
            </a:r>
            <a:endParaRPr lang="ru-RU" sz="2000" dirty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6471435" y="503101"/>
            <a:ext cx="2244534" cy="1905835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6518">
            <a:off x="5958398" y="3035596"/>
            <a:ext cx="829915" cy="1716023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2691551"/>
            <a:ext cx="1543646" cy="1737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20860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8.64198E-7 L 0.37413 -0.00247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98" y="-1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9.87654E-7 L 0.37778 -0.0037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89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34" grpId="0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15156" y="414918"/>
                <a:ext cx="1254253" cy="644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320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ru-RU" sz="32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 </m:t>
                      </m:r>
                      <m:r>
                        <a:rPr lang="ru-RU" sz="320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~</m:t>
                      </m:r>
                      <m:r>
                        <a:rPr lang="ru-RU" sz="32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 </m:t>
                      </m:r>
                      <m:acc>
                        <m:accPr>
                          <m:chr m:val="⃗"/>
                          <m:ctrlPr>
                            <a:rPr lang="ru-RU" sz="320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ru-RU" sz="32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156" y="414918"/>
                <a:ext cx="1254253" cy="644664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38180" y="1104387"/>
                <a:ext cx="1408206" cy="10175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320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ru-RU" sz="32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 </m:t>
                      </m:r>
                      <m:r>
                        <a:rPr lang="ru-RU" sz="320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~</m:t>
                      </m:r>
                      <m:r>
                        <a:rPr lang="ru-RU" sz="32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 </m:t>
                      </m:r>
                      <m:f>
                        <m:fPr>
                          <m:ctrlPr>
                            <a:rPr lang="ru-RU" sz="320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𝑚</m:t>
                          </m:r>
                        </m:den>
                      </m:f>
                    </m:oMath>
                  </m:oMathPara>
                </a14:m>
                <a:endParaRPr lang="ru-RU" sz="32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180" y="1104387"/>
                <a:ext cx="1408206" cy="1017523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3094429" y="458056"/>
            <a:ext cx="47553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C00000"/>
                </a:solidFill>
              </a:rPr>
              <a:t>Второй закон Ньютона:</a:t>
            </a: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23728" y="1109440"/>
            <a:ext cx="669674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ускорение, приобретаемое телом, прямо пропорционально равнодействующей всех сил, действующих на тело, и обратно пропорционально массе этого тела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03771" y="2993529"/>
                <a:ext cx="1676293" cy="11417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32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3200" b="0" i="1" smtClean="0"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en-US" sz="32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3200" b="0" i="1" smtClean="0">
                              <a:latin typeface="Cambria Math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sz="3200" b="0" i="1" smtClean="0">
                                  <a:latin typeface="Cambria Math"/>
                                </a:rPr>
                              </m:ctrlPr>
                            </m:naryPr>
                            <m:sub/>
                            <m:sup/>
                            <m:e>
                              <m:acc>
                                <m:accPr>
                                  <m:chr m:val="⃗"/>
                                  <m:ctrlPr>
                                    <a:rPr lang="en-US" sz="3200" b="0" i="1" smtClean="0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3200" b="0" i="1" smtClean="0">
                                      <a:latin typeface="Cambria Math"/>
                                    </a:rPr>
                                    <m:t>𝐹</m:t>
                                  </m:r>
                                </m:e>
                              </m:acc>
                            </m:e>
                          </m:nary>
                        </m:num>
                        <m:den>
                          <m:r>
                            <a:rPr lang="en-US" sz="3200" b="0" i="1" smtClean="0">
                              <a:latin typeface="Cambria Math"/>
                            </a:rPr>
                            <m:t>𝑚</m:t>
                          </m:r>
                        </m:den>
                      </m:f>
                    </m:oMath>
                  </m:oMathPara>
                </a14:m>
                <a:endParaRPr lang="ru-RU" sz="32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771" y="2993529"/>
                <a:ext cx="1676293" cy="114178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Скругленный прямоугольник 8"/>
          <p:cNvSpPr/>
          <p:nvPr/>
        </p:nvSpPr>
        <p:spPr>
          <a:xfrm>
            <a:off x="675778" y="3003798"/>
            <a:ext cx="1604285" cy="1141787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987824" y="3147244"/>
            <a:ext cx="55446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tx2"/>
                </a:solidFill>
              </a:rPr>
              <a:t>1 Н</a:t>
            </a:r>
            <a:r>
              <a:rPr lang="ru-RU" sz="2400" dirty="0" smtClean="0"/>
              <a:t>—сила,</a:t>
            </a:r>
            <a:r>
              <a:rPr lang="en-US" sz="2400" dirty="0" smtClean="0"/>
              <a:t> </a:t>
            </a:r>
            <a:r>
              <a:rPr lang="ru-RU" sz="2400" dirty="0" smtClean="0"/>
              <a:t>сообщающая </a:t>
            </a:r>
            <a:r>
              <a:rPr lang="ru-RU" sz="2400" dirty="0"/>
              <a:t>телу массой </a:t>
            </a:r>
            <a:r>
              <a:rPr lang="ru-RU" sz="2400" dirty="0" smtClean="0"/>
              <a:t>1 кг </a:t>
            </a:r>
            <a:r>
              <a:rPr lang="ru-RU" sz="2400" dirty="0"/>
              <a:t>ускорение </a:t>
            </a:r>
            <a:r>
              <a:rPr lang="ru-RU" sz="2400" dirty="0" smtClean="0"/>
              <a:t>1 м/с</a:t>
            </a:r>
            <a:r>
              <a:rPr lang="ru-RU" sz="2400" baseline="30000" dirty="0" smtClean="0"/>
              <a:t>2</a:t>
            </a:r>
            <a:r>
              <a:rPr lang="ru-RU" sz="2400" dirty="0" smtClean="0"/>
              <a:t> </a:t>
            </a:r>
            <a:r>
              <a:rPr lang="ru-RU" sz="2400" dirty="0"/>
              <a:t>в направлении действия </a:t>
            </a:r>
            <a:r>
              <a:rPr lang="ru-RU" sz="2400" dirty="0" smtClean="0"/>
              <a:t>силы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37131984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 animBg="1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9838" y="1707654"/>
            <a:ext cx="12426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/>
              <a:t>Сила</a:t>
            </a:r>
            <a:endParaRPr lang="ru-RU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6012160" y="1711841"/>
            <a:ext cx="154446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/>
              <a:t>Масса</a:t>
            </a:r>
            <a:endParaRPr lang="ru-RU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1821162" y="386366"/>
            <a:ext cx="56177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/>
              <a:t>Второй</a:t>
            </a:r>
            <a:r>
              <a:rPr lang="en-US" sz="4400" dirty="0" smtClean="0"/>
              <a:t> </a:t>
            </a:r>
            <a:r>
              <a:rPr lang="ru-RU" sz="4400" dirty="0" smtClean="0"/>
              <a:t>закон Ньютона</a:t>
            </a:r>
            <a:endParaRPr lang="ru-RU" sz="44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199838" y="1707654"/>
            <a:ext cx="1242648" cy="70788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012160" y="1711841"/>
            <a:ext cx="1544462" cy="70788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821161" y="441825"/>
            <a:ext cx="5617757" cy="72008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16" y="2750296"/>
            <a:ext cx="1549445" cy="165618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2544300"/>
            <a:ext cx="2156465" cy="155889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6502" y="2541572"/>
            <a:ext cx="2160240" cy="1561619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2866190"/>
            <a:ext cx="1424396" cy="142439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478263" y="4026125"/>
            <a:ext cx="1725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Менее инертно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6733063" y="4026125"/>
            <a:ext cx="16471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Более инертно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548124" y="1253157"/>
                <a:ext cx="1490728" cy="10104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8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en-US" sz="2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sz="2800" b="0" i="1" smtClean="0">
                                  <a:latin typeface="Cambria Math"/>
                                </a:rPr>
                              </m:ctrlPr>
                            </m:naryPr>
                            <m:sub/>
                            <m:sup/>
                            <m:e>
                              <m:acc>
                                <m:accPr>
                                  <m:chr m:val="⃗"/>
                                  <m:ctrlPr>
                                    <a:rPr lang="en-US" sz="2800" b="0" i="1" smtClean="0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𝐹</m:t>
                                  </m:r>
                                </m:e>
                              </m:acc>
                            </m:e>
                          </m:nary>
                        </m:num>
                        <m:den>
                          <m:r>
                            <a:rPr lang="en-US" sz="2800" b="0" i="1" smtClean="0">
                              <a:latin typeface="Cambria Math"/>
                            </a:rPr>
                            <m:t>𝑚</m:t>
                          </m:r>
                        </m:den>
                      </m:f>
                    </m:oMath>
                  </m:oMathPara>
                </a14:m>
                <a:endParaRPr lang="ru-RU" sz="28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8124" y="1253157"/>
                <a:ext cx="1490728" cy="101040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Прямая со стрелкой 22"/>
          <p:cNvCxnSpPr/>
          <p:nvPr/>
        </p:nvCxnSpPr>
        <p:spPr>
          <a:xfrm flipH="1">
            <a:off x="2555776" y="1491630"/>
            <a:ext cx="1737712" cy="3600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V="1">
            <a:off x="4932040" y="2065784"/>
            <a:ext cx="1008112" cy="729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32191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 animBg="1"/>
      <p:bldP spid="6" grpId="0" animBg="1"/>
      <p:bldP spid="7" grpId="0" animBg="1"/>
      <p:bldP spid="19" grpId="0"/>
      <p:bldP spid="20" grpId="0"/>
      <p:bldP spid="21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731</TotalTime>
  <Words>663</Words>
  <Application>Microsoft Office PowerPoint</Application>
  <PresentationFormat>Экран (16:9)</PresentationFormat>
  <Paragraphs>102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Равнодействующая сила — сила, которая производит на тело такое же действие, как и несколько одновременно действующих на него сил и равная геометрической сумме этих сил</vt:lpstr>
      <vt:lpstr>Масса (лат. «глыба») количественная мера инертных и гравитационных свойств тела </vt:lpstr>
      <vt:lpstr>массы двух взаимодействующих тел обратно пропорциональны модулям возникших при этом ускорений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55</cp:revision>
  <dcterms:created xsi:type="dcterms:W3CDTF">2013-09-17T06:26:56Z</dcterms:created>
  <dcterms:modified xsi:type="dcterms:W3CDTF">2013-10-18T07:53:30Z</dcterms:modified>
</cp:coreProperties>
</file>